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4"/>
    <p:sldMasterId id="2147483709" r:id="rId5"/>
  </p:sldMasterIdLst>
  <p:notesMasterIdLst>
    <p:notesMasterId r:id="rId38"/>
  </p:notesMasterIdLst>
  <p:handoutMasterIdLst>
    <p:handoutMasterId r:id="rId39"/>
  </p:handoutMasterIdLst>
  <p:sldIdLst>
    <p:sldId id="506" r:id="rId6"/>
    <p:sldId id="265" r:id="rId7"/>
    <p:sldId id="4685" r:id="rId8"/>
    <p:sldId id="4686" r:id="rId9"/>
    <p:sldId id="4687" r:id="rId10"/>
    <p:sldId id="4688" r:id="rId11"/>
    <p:sldId id="4689" r:id="rId12"/>
    <p:sldId id="4722" r:id="rId13"/>
    <p:sldId id="4714" r:id="rId14"/>
    <p:sldId id="4715" r:id="rId15"/>
    <p:sldId id="4716" r:id="rId16"/>
    <p:sldId id="4717" r:id="rId17"/>
    <p:sldId id="4691" r:id="rId18"/>
    <p:sldId id="4692" r:id="rId19"/>
    <p:sldId id="4693" r:id="rId20"/>
    <p:sldId id="4694" r:id="rId21"/>
    <p:sldId id="4695" r:id="rId22"/>
    <p:sldId id="4705" r:id="rId23"/>
    <p:sldId id="4718" r:id="rId24"/>
    <p:sldId id="4719" r:id="rId25"/>
    <p:sldId id="4720" r:id="rId26"/>
    <p:sldId id="4721" r:id="rId27"/>
    <p:sldId id="4698" r:id="rId28"/>
    <p:sldId id="4696" r:id="rId29"/>
    <p:sldId id="4697" r:id="rId30"/>
    <p:sldId id="4699" r:id="rId31"/>
    <p:sldId id="4706" r:id="rId32"/>
    <p:sldId id="4723" r:id="rId33"/>
    <p:sldId id="4724" r:id="rId34"/>
    <p:sldId id="4701" r:id="rId35"/>
    <p:sldId id="817" r:id="rId36"/>
    <p:sldId id="5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E7A7"/>
    <a:srgbClr val="5D7D95"/>
    <a:srgbClr val="0070C0"/>
    <a:srgbClr val="00B0F0"/>
    <a:srgbClr val="5F2472"/>
    <a:srgbClr val="20E8AA"/>
    <a:srgbClr val="EE1270"/>
    <a:srgbClr val="E6E6E6"/>
    <a:srgbClr val="5EBDF8"/>
    <a:srgbClr val="15C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5206" autoAdjust="0"/>
  </p:normalViewPr>
  <p:slideViewPr>
    <p:cSldViewPr snapToGrid="0" snapToObjects="1">
      <p:cViewPr varScale="1">
        <p:scale>
          <a:sx n="86" d="100"/>
          <a:sy n="86" d="100"/>
        </p:scale>
        <p:origin x="229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snapToObjects="1" showGuides="1">
      <p:cViewPr varScale="1">
        <p:scale>
          <a:sx n="55" d="100"/>
          <a:sy n="55" d="100"/>
        </p:scale>
        <p:origin x="273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E6F63-34BB-425B-BB59-7A6A31035AD6}" type="doc">
      <dgm:prSet loTypeId="urn:microsoft.com/office/officeart/2005/8/layout/hProcess3" loCatId="process" qsTypeId="urn:microsoft.com/office/officeart/2005/8/quickstyle/simple1" qsCatId="simple" csTypeId="urn:microsoft.com/office/officeart/2005/8/colors/accent1_2" csCatId="accent1" phldr="1"/>
      <dgm:spPr/>
    </dgm:pt>
    <dgm:pt modelId="{87A8B8D6-89BF-4DB2-85CF-06F95EEDF202}">
      <dgm:prSet phldrT="[Text]"/>
      <dgm:spPr>
        <a:ln>
          <a:noFill/>
        </a:ln>
      </dgm:spPr>
      <dgm:t>
        <a:bodyPr/>
        <a:lstStyle/>
        <a:p>
          <a:pPr algn="l"/>
          <a:r>
            <a:rPr lang="en-US" b="1" dirty="0">
              <a:solidFill>
                <a:schemeClr val="bg1"/>
              </a:solidFill>
            </a:rPr>
            <a:t>Policy Guidance</a:t>
          </a:r>
        </a:p>
      </dgm:t>
    </dgm:pt>
    <dgm:pt modelId="{195E9ED5-D276-4ED8-BF08-AB1F1BC38674}" type="parTrans" cxnId="{1DDE349B-5FB4-414D-8AE1-8B62F2565C8B}">
      <dgm:prSet/>
      <dgm:spPr/>
      <dgm:t>
        <a:bodyPr/>
        <a:lstStyle/>
        <a:p>
          <a:endParaRPr lang="en-US"/>
        </a:p>
      </dgm:t>
    </dgm:pt>
    <dgm:pt modelId="{81D4D042-A723-4654-9E60-9B58BAD35183}" type="sibTrans" cxnId="{1DDE349B-5FB4-414D-8AE1-8B62F2565C8B}">
      <dgm:prSet/>
      <dgm:spPr/>
      <dgm:t>
        <a:bodyPr/>
        <a:lstStyle/>
        <a:p>
          <a:endParaRPr lang="en-US"/>
        </a:p>
      </dgm:t>
    </dgm:pt>
    <dgm:pt modelId="{FC0DE7F4-EE72-4CAA-AA06-0EEC082E37F2}" type="pres">
      <dgm:prSet presAssocID="{307E6F63-34BB-425B-BB59-7A6A31035AD6}" presName="Name0" presStyleCnt="0">
        <dgm:presLayoutVars>
          <dgm:dir/>
          <dgm:animLvl val="lvl"/>
          <dgm:resizeHandles val="exact"/>
        </dgm:presLayoutVars>
      </dgm:prSet>
      <dgm:spPr/>
    </dgm:pt>
    <dgm:pt modelId="{65963DC7-612C-4625-90AB-90FAF78080C4}" type="pres">
      <dgm:prSet presAssocID="{307E6F63-34BB-425B-BB59-7A6A31035AD6}" presName="dummy" presStyleCnt="0"/>
      <dgm:spPr/>
    </dgm:pt>
    <dgm:pt modelId="{0406014D-5FF0-4809-97AB-C797BAEA0838}" type="pres">
      <dgm:prSet presAssocID="{307E6F63-34BB-425B-BB59-7A6A31035AD6}" presName="linH" presStyleCnt="0"/>
      <dgm:spPr/>
    </dgm:pt>
    <dgm:pt modelId="{9CC5ECAB-7C75-4F7D-B95E-5936BC51D613}" type="pres">
      <dgm:prSet presAssocID="{307E6F63-34BB-425B-BB59-7A6A31035AD6}" presName="padding1" presStyleCnt="0"/>
      <dgm:spPr/>
    </dgm:pt>
    <dgm:pt modelId="{F7EE53E3-1EFF-46B6-996E-A7C268141F83}" type="pres">
      <dgm:prSet presAssocID="{87A8B8D6-89BF-4DB2-85CF-06F95EEDF202}" presName="linV" presStyleCnt="0"/>
      <dgm:spPr/>
    </dgm:pt>
    <dgm:pt modelId="{56150A7C-968B-4279-90A9-33144109B21A}" type="pres">
      <dgm:prSet presAssocID="{87A8B8D6-89BF-4DB2-85CF-06F95EEDF202}" presName="spVertical1" presStyleCnt="0"/>
      <dgm:spPr/>
    </dgm:pt>
    <dgm:pt modelId="{E40D6694-BD12-4F82-980B-67B4239B3081}" type="pres">
      <dgm:prSet presAssocID="{87A8B8D6-89BF-4DB2-85CF-06F95EEDF202}" presName="parTx" presStyleLbl="revTx" presStyleIdx="0" presStyleCnt="1" custLinFactNeighborX="-5063" custLinFactNeighborY="6042">
        <dgm:presLayoutVars>
          <dgm:chMax val="0"/>
          <dgm:chPref val="0"/>
          <dgm:bulletEnabled val="1"/>
        </dgm:presLayoutVars>
      </dgm:prSet>
      <dgm:spPr/>
    </dgm:pt>
    <dgm:pt modelId="{554F4C3B-A78B-4C3D-8B93-8DDFCD5BCFF1}" type="pres">
      <dgm:prSet presAssocID="{87A8B8D6-89BF-4DB2-85CF-06F95EEDF202}" presName="spVertical2" presStyleCnt="0"/>
      <dgm:spPr/>
    </dgm:pt>
    <dgm:pt modelId="{37528EDF-8CC4-4466-978F-6AA1C9D93357}" type="pres">
      <dgm:prSet presAssocID="{87A8B8D6-89BF-4DB2-85CF-06F95EEDF202}" presName="spVertical3" presStyleCnt="0"/>
      <dgm:spPr/>
    </dgm:pt>
    <dgm:pt modelId="{1DCEE9F2-7BC6-4E60-8234-8760FA860469}" type="pres">
      <dgm:prSet presAssocID="{307E6F63-34BB-425B-BB59-7A6A31035AD6}" presName="padding2" presStyleCnt="0"/>
      <dgm:spPr/>
    </dgm:pt>
    <dgm:pt modelId="{8DD140D0-3B3E-4E55-B6EF-B40710105139}" type="pres">
      <dgm:prSet presAssocID="{307E6F63-34BB-425B-BB59-7A6A31035AD6}" presName="negArrow" presStyleCnt="0"/>
      <dgm:spPr/>
    </dgm:pt>
    <dgm:pt modelId="{E152BD12-626C-48FD-9AD6-80C6E4F3FA41}" type="pres">
      <dgm:prSet presAssocID="{307E6F63-34BB-425B-BB59-7A6A31035AD6}" presName="backgroundArrow" presStyleLbl="node1" presStyleIdx="0" presStyleCnt="1" custLinFactNeighborX="-146" custLinFactNeighborY="11437"/>
      <dgm:spPr>
        <a:solidFill>
          <a:schemeClr val="bg2">
            <a:lumMod val="50000"/>
          </a:schemeClr>
        </a:solidFill>
        <a:ln>
          <a:solidFill>
            <a:schemeClr val="tx1"/>
          </a:solidFill>
        </a:ln>
        <a:scene3d>
          <a:camera prst="orthographicFront"/>
          <a:lightRig rig="threePt" dir="t"/>
        </a:scene3d>
        <a:sp3d>
          <a:bevelT w="101600" prst="riblet"/>
        </a:sp3d>
      </dgm:spPr>
    </dgm:pt>
  </dgm:ptLst>
  <dgm:cxnLst>
    <dgm:cxn modelId="{E52B313C-8244-4859-A797-9EB65D52D833}" type="presOf" srcId="{87A8B8D6-89BF-4DB2-85CF-06F95EEDF202}" destId="{E40D6694-BD12-4F82-980B-67B4239B3081}" srcOrd="0" destOrd="0" presId="urn:microsoft.com/office/officeart/2005/8/layout/hProcess3"/>
    <dgm:cxn modelId="{1DDE349B-5FB4-414D-8AE1-8B62F2565C8B}" srcId="{307E6F63-34BB-425B-BB59-7A6A31035AD6}" destId="{87A8B8D6-89BF-4DB2-85CF-06F95EEDF202}" srcOrd="0" destOrd="0" parTransId="{195E9ED5-D276-4ED8-BF08-AB1F1BC38674}" sibTransId="{81D4D042-A723-4654-9E60-9B58BAD35183}"/>
    <dgm:cxn modelId="{63F64BB7-D0A3-4019-938E-4328D4D1CE05}" type="presOf" srcId="{307E6F63-34BB-425B-BB59-7A6A31035AD6}" destId="{FC0DE7F4-EE72-4CAA-AA06-0EEC082E37F2}" srcOrd="0" destOrd="0" presId="urn:microsoft.com/office/officeart/2005/8/layout/hProcess3"/>
    <dgm:cxn modelId="{815C2E32-3F7E-4A5B-B5C5-F692D948AFCB}" type="presParOf" srcId="{FC0DE7F4-EE72-4CAA-AA06-0EEC082E37F2}" destId="{65963DC7-612C-4625-90AB-90FAF78080C4}" srcOrd="0" destOrd="0" presId="urn:microsoft.com/office/officeart/2005/8/layout/hProcess3"/>
    <dgm:cxn modelId="{FFF368CD-7AE2-403D-A377-DE55A846329B}" type="presParOf" srcId="{FC0DE7F4-EE72-4CAA-AA06-0EEC082E37F2}" destId="{0406014D-5FF0-4809-97AB-C797BAEA0838}" srcOrd="1" destOrd="0" presId="urn:microsoft.com/office/officeart/2005/8/layout/hProcess3"/>
    <dgm:cxn modelId="{37297CC3-CBFC-40A8-8499-AF33F8D8F88F}" type="presParOf" srcId="{0406014D-5FF0-4809-97AB-C797BAEA0838}" destId="{9CC5ECAB-7C75-4F7D-B95E-5936BC51D613}" srcOrd="0" destOrd="0" presId="urn:microsoft.com/office/officeart/2005/8/layout/hProcess3"/>
    <dgm:cxn modelId="{10D58F96-2720-4DAD-804F-F91B50BCEBF9}" type="presParOf" srcId="{0406014D-5FF0-4809-97AB-C797BAEA0838}" destId="{F7EE53E3-1EFF-46B6-996E-A7C268141F83}" srcOrd="1" destOrd="0" presId="urn:microsoft.com/office/officeart/2005/8/layout/hProcess3"/>
    <dgm:cxn modelId="{8DE12EDE-9F77-4988-A511-661C3F74703E}" type="presParOf" srcId="{F7EE53E3-1EFF-46B6-996E-A7C268141F83}" destId="{56150A7C-968B-4279-90A9-33144109B21A}" srcOrd="0" destOrd="0" presId="urn:microsoft.com/office/officeart/2005/8/layout/hProcess3"/>
    <dgm:cxn modelId="{7E7EA4B6-8EA3-46CF-9DC9-781DF42B9895}" type="presParOf" srcId="{F7EE53E3-1EFF-46B6-996E-A7C268141F83}" destId="{E40D6694-BD12-4F82-980B-67B4239B3081}" srcOrd="1" destOrd="0" presId="urn:microsoft.com/office/officeart/2005/8/layout/hProcess3"/>
    <dgm:cxn modelId="{B25BC311-B7E5-4025-B770-960C4FFABCCA}" type="presParOf" srcId="{F7EE53E3-1EFF-46B6-996E-A7C268141F83}" destId="{554F4C3B-A78B-4C3D-8B93-8DDFCD5BCFF1}" srcOrd="2" destOrd="0" presId="urn:microsoft.com/office/officeart/2005/8/layout/hProcess3"/>
    <dgm:cxn modelId="{534E09B3-CCF4-4C93-BF91-8F2CB6102BEE}" type="presParOf" srcId="{F7EE53E3-1EFF-46B6-996E-A7C268141F83}" destId="{37528EDF-8CC4-4466-978F-6AA1C9D93357}" srcOrd="3" destOrd="0" presId="urn:microsoft.com/office/officeart/2005/8/layout/hProcess3"/>
    <dgm:cxn modelId="{5FDFCD3F-1555-475E-991B-07EED9C1E6F5}" type="presParOf" srcId="{0406014D-5FF0-4809-97AB-C797BAEA0838}" destId="{1DCEE9F2-7BC6-4E60-8234-8760FA860469}" srcOrd="2" destOrd="0" presId="urn:microsoft.com/office/officeart/2005/8/layout/hProcess3"/>
    <dgm:cxn modelId="{68723C7C-8784-45D9-B520-C5CE9E198BBB}" type="presParOf" srcId="{0406014D-5FF0-4809-97AB-C797BAEA0838}" destId="{8DD140D0-3B3E-4E55-B6EF-B40710105139}" srcOrd="3" destOrd="0" presId="urn:microsoft.com/office/officeart/2005/8/layout/hProcess3"/>
    <dgm:cxn modelId="{32B9F64D-1A67-4564-B218-9F1517618D74}" type="presParOf" srcId="{0406014D-5FF0-4809-97AB-C797BAEA0838}" destId="{E152BD12-626C-48FD-9AD6-80C6E4F3FA41}" srcOrd="4" destOrd="0" presId="urn:microsoft.com/office/officeart/2005/8/layout/h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2BD12-626C-48FD-9AD6-80C6E4F3FA41}">
      <dsp:nvSpPr>
        <dsp:cNvPr id="0" name=""/>
        <dsp:cNvSpPr/>
      </dsp:nvSpPr>
      <dsp:spPr>
        <a:xfrm>
          <a:off x="0" y="2759"/>
          <a:ext cx="8887523" cy="1368000"/>
        </a:xfrm>
        <a:prstGeom prst="rightArrow">
          <a:avLst/>
        </a:prstGeom>
        <a:solidFill>
          <a:schemeClr val="bg2">
            <a:lumMod val="50000"/>
          </a:schemeClr>
        </a:solidFill>
        <a:ln w="12700" cap="flat" cmpd="sng" algn="ctr">
          <a:solidFill>
            <a:schemeClr val="tx1"/>
          </a:solidFill>
          <a:prstDash val="solid"/>
          <a:miter lim="800000"/>
        </a:ln>
        <a:effectLst/>
        <a:scene3d>
          <a:camera prst="orthographicFront"/>
          <a:lightRig rig="threePt" dir="t"/>
        </a:scene3d>
        <a:sp3d>
          <a:bevelT w="101600" prst="riblet"/>
        </a:sp3d>
      </dsp:spPr>
      <dsp:style>
        <a:lnRef idx="2">
          <a:scrgbClr r="0" g="0" b="0"/>
        </a:lnRef>
        <a:fillRef idx="1">
          <a:scrgbClr r="0" g="0" b="0"/>
        </a:fillRef>
        <a:effectRef idx="0">
          <a:scrgbClr r="0" g="0" b="0"/>
        </a:effectRef>
        <a:fontRef idx="minor">
          <a:schemeClr val="lt1"/>
        </a:fontRef>
      </dsp:style>
    </dsp:sp>
    <dsp:sp modelId="{E40D6694-BD12-4F82-980B-67B4239B3081}">
      <dsp:nvSpPr>
        <dsp:cNvPr id="0" name=""/>
        <dsp:cNvSpPr/>
      </dsp:nvSpPr>
      <dsp:spPr>
        <a:xfrm>
          <a:off x="319810" y="364043"/>
          <a:ext cx="7828657" cy="6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bg1"/>
              </a:solidFill>
            </a:rPr>
            <a:t>Policy Guidance</a:t>
          </a:r>
        </a:p>
      </dsp:txBody>
      <dsp:txXfrm>
        <a:off x="319810" y="364043"/>
        <a:ext cx="7828657" cy="684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10/25/2021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dirty="0"/>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10/25/2021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dirty="0"/>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a:t>
            </a:fld>
            <a:endParaRPr lang="en-US" dirty="0"/>
          </a:p>
        </p:txBody>
      </p:sp>
    </p:spTree>
    <p:extLst>
      <p:ext uri="{BB962C8B-B14F-4D97-AF65-F5344CB8AC3E}">
        <p14:creationId xmlns:p14="http://schemas.microsoft.com/office/powerpoint/2010/main" val="28013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15</a:t>
            </a:fld>
            <a:endParaRPr lang="en-US" dirty="0"/>
          </a:p>
        </p:txBody>
      </p:sp>
    </p:spTree>
    <p:extLst>
      <p:ext uri="{BB962C8B-B14F-4D97-AF65-F5344CB8AC3E}">
        <p14:creationId xmlns:p14="http://schemas.microsoft.com/office/powerpoint/2010/main" val="141786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16</a:t>
            </a:fld>
            <a:endParaRPr lang="en-US" dirty="0"/>
          </a:p>
        </p:txBody>
      </p:sp>
    </p:spTree>
    <p:extLst>
      <p:ext uri="{BB962C8B-B14F-4D97-AF65-F5344CB8AC3E}">
        <p14:creationId xmlns:p14="http://schemas.microsoft.com/office/powerpoint/2010/main" val="1344202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17</a:t>
            </a:fld>
            <a:endParaRPr lang="en-US" dirty="0"/>
          </a:p>
        </p:txBody>
      </p:sp>
    </p:spTree>
    <p:extLst>
      <p:ext uri="{BB962C8B-B14F-4D97-AF65-F5344CB8AC3E}">
        <p14:creationId xmlns:p14="http://schemas.microsoft.com/office/powerpoint/2010/main" val="248844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a:pPr>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18</a:t>
            </a:fld>
            <a:endParaRPr lang="en-US" dirty="0"/>
          </a:p>
        </p:txBody>
      </p:sp>
    </p:spTree>
    <p:extLst>
      <p:ext uri="{BB962C8B-B14F-4D97-AF65-F5344CB8AC3E}">
        <p14:creationId xmlns:p14="http://schemas.microsoft.com/office/powerpoint/2010/main" val="3783780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23</a:t>
            </a:fld>
            <a:endParaRPr lang="en-US" dirty="0"/>
          </a:p>
        </p:txBody>
      </p:sp>
    </p:spTree>
    <p:extLst>
      <p:ext uri="{BB962C8B-B14F-4D97-AF65-F5344CB8AC3E}">
        <p14:creationId xmlns:p14="http://schemas.microsoft.com/office/powerpoint/2010/main" val="74721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24</a:t>
            </a:fld>
            <a:endParaRPr lang="en-US" dirty="0"/>
          </a:p>
        </p:txBody>
      </p:sp>
    </p:spTree>
    <p:extLst>
      <p:ext uri="{BB962C8B-B14F-4D97-AF65-F5344CB8AC3E}">
        <p14:creationId xmlns:p14="http://schemas.microsoft.com/office/powerpoint/2010/main" val="3583063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25</a:t>
            </a:fld>
            <a:endParaRPr lang="en-US" dirty="0"/>
          </a:p>
        </p:txBody>
      </p:sp>
    </p:spTree>
    <p:extLst>
      <p:ext uri="{BB962C8B-B14F-4D97-AF65-F5344CB8AC3E}">
        <p14:creationId xmlns:p14="http://schemas.microsoft.com/office/powerpoint/2010/main" val="410842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26</a:t>
            </a:fld>
            <a:endParaRPr lang="en-US" dirty="0"/>
          </a:p>
        </p:txBody>
      </p:sp>
    </p:spTree>
    <p:extLst>
      <p:ext uri="{BB962C8B-B14F-4D97-AF65-F5344CB8AC3E}">
        <p14:creationId xmlns:p14="http://schemas.microsoft.com/office/powerpoint/2010/main" val="369475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a:pPr>
            <a:endParaRPr lang="en-US" b="0" dirty="0"/>
          </a:p>
          <a:p>
            <a:pPr marL="0" indent="0">
              <a:buFont typeface="+mj-lt"/>
              <a:buNone/>
            </a:pPr>
            <a:endParaRPr lang="en-US"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1"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27</a:t>
            </a:fld>
            <a:endParaRPr lang="en-US" dirty="0"/>
          </a:p>
        </p:txBody>
      </p:sp>
    </p:spTree>
    <p:extLst>
      <p:ext uri="{BB962C8B-B14F-4D97-AF65-F5344CB8AC3E}">
        <p14:creationId xmlns:p14="http://schemas.microsoft.com/office/powerpoint/2010/main" val="126711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30</a:t>
            </a:fld>
            <a:endParaRPr lang="en-US" dirty="0"/>
          </a:p>
        </p:txBody>
      </p:sp>
    </p:spTree>
    <p:extLst>
      <p:ext uri="{BB962C8B-B14F-4D97-AF65-F5344CB8AC3E}">
        <p14:creationId xmlns:p14="http://schemas.microsoft.com/office/powerpoint/2010/main" val="275622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3</a:t>
            </a:fld>
            <a:endParaRPr lang="en-US" dirty="0"/>
          </a:p>
        </p:txBody>
      </p:sp>
    </p:spTree>
    <p:extLst>
      <p:ext uri="{BB962C8B-B14F-4D97-AF65-F5344CB8AC3E}">
        <p14:creationId xmlns:p14="http://schemas.microsoft.com/office/powerpoint/2010/main" val="189345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EA58A-39E5-4D21-9D36-B59FED999B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2A6873F4-84F0-4719-9029-0D3D22238B2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71508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4</a:t>
            </a:fld>
            <a:endParaRPr lang="en-US" dirty="0"/>
          </a:p>
        </p:txBody>
      </p:sp>
    </p:spTree>
    <p:extLst>
      <p:ext uri="{BB962C8B-B14F-4D97-AF65-F5344CB8AC3E}">
        <p14:creationId xmlns:p14="http://schemas.microsoft.com/office/powerpoint/2010/main" val="8376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5</a:t>
            </a:fld>
            <a:endParaRPr lang="en-US" dirty="0"/>
          </a:p>
        </p:txBody>
      </p:sp>
    </p:spTree>
    <p:extLst>
      <p:ext uri="{BB962C8B-B14F-4D97-AF65-F5344CB8AC3E}">
        <p14:creationId xmlns:p14="http://schemas.microsoft.com/office/powerpoint/2010/main" val="169932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6</a:t>
            </a:fld>
            <a:endParaRPr lang="en-US" dirty="0"/>
          </a:p>
        </p:txBody>
      </p:sp>
    </p:spTree>
    <p:extLst>
      <p:ext uri="{BB962C8B-B14F-4D97-AF65-F5344CB8AC3E}">
        <p14:creationId xmlns:p14="http://schemas.microsoft.com/office/powerpoint/2010/main" val="163425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7</a:t>
            </a:fld>
            <a:endParaRPr lang="en-US" dirty="0"/>
          </a:p>
        </p:txBody>
      </p:sp>
    </p:spTree>
    <p:extLst>
      <p:ext uri="{BB962C8B-B14F-4D97-AF65-F5344CB8AC3E}">
        <p14:creationId xmlns:p14="http://schemas.microsoft.com/office/powerpoint/2010/main" val="71108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83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13</a:t>
            </a:fld>
            <a:endParaRPr lang="en-US" dirty="0"/>
          </a:p>
        </p:txBody>
      </p:sp>
    </p:spTree>
    <p:extLst>
      <p:ext uri="{BB962C8B-B14F-4D97-AF65-F5344CB8AC3E}">
        <p14:creationId xmlns:p14="http://schemas.microsoft.com/office/powerpoint/2010/main" val="3109324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31FA43-6C0E-6047-B106-ADAB81A86D51}" type="slidenum">
              <a:rPr lang="en-US" smtClean="0"/>
              <a:t>14</a:t>
            </a:fld>
            <a:endParaRPr lang="en-US" dirty="0"/>
          </a:p>
        </p:txBody>
      </p:sp>
    </p:spTree>
    <p:extLst>
      <p:ext uri="{BB962C8B-B14F-4D97-AF65-F5344CB8AC3E}">
        <p14:creationId xmlns:p14="http://schemas.microsoft.com/office/powerpoint/2010/main" val="2651489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VA Logo" descr="U.S. Department of Veterans Affairs, Office of Information and Technology seal."/>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2" y="5535883"/>
            <a:ext cx="3370217" cy="786384"/>
          </a:xfrm>
          <a:prstGeom prst="rect">
            <a:avLst/>
          </a:prstGeom>
        </p:spPr>
      </p:pic>
      <p:sp>
        <p:nvSpPr>
          <p:cNvPr id="16" name="Presentation Title"/>
          <p:cNvSpPr>
            <a:spLocks noGrp="1"/>
          </p:cNvSpPr>
          <p:nvPr>
            <p:ph type="title" hasCustomPrompt="1"/>
          </p:nvPr>
        </p:nvSpPr>
        <p:spPr>
          <a:xfrm>
            <a:off x="3291840" y="1942495"/>
            <a:ext cx="4355045" cy="858806"/>
          </a:xfrm>
        </p:spPr>
        <p:txBody>
          <a:bodyPr anchor="t">
            <a:noAutofit/>
          </a:bodyPr>
          <a:lstStyle>
            <a:lvl1pPr>
              <a:defRPr sz="3000" cap="all" baseline="0">
                <a:solidFill>
                  <a:srgbClr val="175594"/>
                </a:solidFill>
              </a:defRPr>
            </a:lvl1pPr>
          </a:lstStyle>
          <a:p>
            <a:r>
              <a:rPr lang="en-US" dirty="0"/>
              <a:t>Presentation Title</a:t>
            </a:r>
          </a:p>
        </p:txBody>
      </p:sp>
      <p:sp>
        <p:nvSpPr>
          <p:cNvPr id="7" name="Name of Presenter"/>
          <p:cNvSpPr>
            <a:spLocks noGrp="1"/>
          </p:cNvSpPr>
          <p:nvPr>
            <p:ph type="body" sz="quarter" idx="10" hasCustomPrompt="1"/>
          </p:nvPr>
        </p:nvSpPr>
        <p:spPr>
          <a:xfrm>
            <a:off x="3292475" y="2842370"/>
            <a:ext cx="4354513" cy="374904"/>
          </a:xfrm>
        </p:spPr>
        <p:txBody>
          <a:bodyPr>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dirty="0"/>
              <a:t>Name of Presenter</a:t>
            </a:r>
          </a:p>
        </p:txBody>
      </p:sp>
      <p:sp>
        <p:nvSpPr>
          <p:cNvPr id="18" name="Title of Presenter"/>
          <p:cNvSpPr>
            <a:spLocks noGrp="1"/>
          </p:cNvSpPr>
          <p:nvPr>
            <p:ph type="body" sz="quarter" idx="11" hasCustomPrompt="1"/>
          </p:nvPr>
        </p:nvSpPr>
        <p:spPr>
          <a:xfrm>
            <a:off x="3292475" y="3266110"/>
            <a:ext cx="2386584" cy="393192"/>
          </a:xfrm>
        </p:spPr>
        <p:txBody>
          <a:bodyPr>
            <a:noAutofit/>
          </a:bodyPr>
          <a:lstStyle>
            <a:lvl1pPr marL="0" indent="0">
              <a:buNone/>
              <a:defRPr lang="en-US" sz="22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Title of Presenter</a:t>
            </a:r>
          </a:p>
        </p:txBody>
      </p:sp>
      <p:sp>
        <p:nvSpPr>
          <p:cNvPr id="22" name="Presenter's Organization"/>
          <p:cNvSpPr>
            <a:spLocks noGrp="1"/>
          </p:cNvSpPr>
          <p:nvPr>
            <p:ph type="body" sz="quarter" idx="12" hasCustomPrompt="1"/>
          </p:nvPr>
        </p:nvSpPr>
        <p:spPr>
          <a:xfrm>
            <a:off x="3292475" y="3726315"/>
            <a:ext cx="4354513" cy="439738"/>
          </a:xfrm>
        </p:spPr>
        <p:txBody>
          <a:bodyPr>
            <a:noAutofit/>
          </a:bodyPr>
          <a:lstStyle>
            <a:lvl1pPr marL="0" indent="0">
              <a:buNone/>
              <a:defRPr lang="en-US" sz="22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dirty="0"/>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dirty="0"/>
              <a:t>Month Day, YYYY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F023-66C1-4BAC-8600-31C6ECC74A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23CFD22-D301-4151-B264-3DD00E8FEF9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D5DC2A8-B86E-423C-8D27-6A42A9512FDB}"/>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4F956C81-6F0A-4D96-B415-23F8977A0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1B6A0-7F85-4E49-9F14-86BC8A2D4B35}"/>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176729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E34FD-CB34-4912-89FC-6BFA9DB79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EDF83A-B42A-4100-AF8C-CEBD124D0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42B4-E580-4607-8F58-73D2C4745E4F}"/>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CEC4A426-5AAB-46E4-985D-162BB7822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E6E9A-BEA2-40C3-9C86-BD436B36FF38}"/>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69969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21C6-620D-4937-B707-56E697C8CA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357D0C-8ED9-414F-82AF-CA2C413807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A7370-E7B3-454D-A828-C2A262FF70AF}"/>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AE9DCF32-B412-4787-BB64-2CEF5FC39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9970D-5AAF-4F73-A18F-D85006BC3BC8}"/>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10158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59C1-18B2-4F41-A99F-DABAE1D6F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50EC4-E7B5-4C1A-AD4E-607F816F27D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08232D-B343-41DF-BCD7-48DE17B79BB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D8B0C-D368-436C-9B60-578AC41F521D}"/>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6" name="Footer Placeholder 5">
            <a:extLst>
              <a:ext uri="{FF2B5EF4-FFF2-40B4-BE49-F238E27FC236}">
                <a16:creationId xmlns:a16="http://schemas.microsoft.com/office/drawing/2014/main" id="{FD74EB3E-D284-4E47-A3A7-E092961A4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16E99-E65E-491F-BE5A-E2C9E85C095F}"/>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5239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8A1F-6EB0-4298-B83F-D2F4865B79B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8D521-33CA-4EC5-9716-1D592A799BD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80CFDD9-D465-415D-BBA7-670685B2D21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D5663E-2130-4F6D-98FE-FFCFB450E23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72974-9121-42A4-9400-DC92BE2A5C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B80109-7EB7-4C1A-AE94-8918D4DC0D1D}"/>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8" name="Footer Placeholder 7">
            <a:extLst>
              <a:ext uri="{FF2B5EF4-FFF2-40B4-BE49-F238E27FC236}">
                <a16:creationId xmlns:a16="http://schemas.microsoft.com/office/drawing/2014/main" id="{C581D223-ACFF-4597-B3A6-27D3CC26FB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0C37DC-448F-4F25-AA82-B95827333BE6}"/>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829004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01E7-7699-4E54-BA37-DD7E758FB3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51EEC2-4707-4E18-AD6C-6FC139E3E63E}"/>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4" name="Footer Placeholder 3">
            <a:extLst>
              <a:ext uri="{FF2B5EF4-FFF2-40B4-BE49-F238E27FC236}">
                <a16:creationId xmlns:a16="http://schemas.microsoft.com/office/drawing/2014/main" id="{A0112D1E-7D67-4778-A8E4-8B02A410B5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DF9009-465A-4508-ADDA-51185D4E6372}"/>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9165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AD81D-A4AB-44B6-8B00-6B925FC24622}"/>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3" name="Footer Placeholder 2">
            <a:extLst>
              <a:ext uri="{FF2B5EF4-FFF2-40B4-BE49-F238E27FC236}">
                <a16:creationId xmlns:a16="http://schemas.microsoft.com/office/drawing/2014/main" id="{6353BA87-E0AD-42B7-83B7-984FA513D8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F82A2-DEB2-43DA-8A94-86730A97B601}"/>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153197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9087-8FFC-44B5-A6C0-ED0BF6AA951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405C58-1B9F-4130-9E44-2D3940D8C9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7D436-7286-4C81-8521-99E6709DDE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F2A330-1B71-42E8-8C5A-C64FFB1A0093}"/>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6" name="Footer Placeholder 5">
            <a:extLst>
              <a:ext uri="{FF2B5EF4-FFF2-40B4-BE49-F238E27FC236}">
                <a16:creationId xmlns:a16="http://schemas.microsoft.com/office/drawing/2014/main" id="{A86B3239-E316-4A41-987F-D1E2105F0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CEB15-81EB-4B0D-9D6A-3E905DE57E66}"/>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3712548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5AE0-F34C-491B-82D4-AC7C2E466B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8C5C68-2F8B-4A7B-B196-9F624AAEECF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2FE44B7-2AB5-4CEE-A3DE-9C64830912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1E95F0-3CEC-4235-B016-EA7E04DCBF0A}"/>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6" name="Footer Placeholder 5">
            <a:extLst>
              <a:ext uri="{FF2B5EF4-FFF2-40B4-BE49-F238E27FC236}">
                <a16:creationId xmlns:a16="http://schemas.microsoft.com/office/drawing/2014/main" id="{EF963341-7C5D-4E3A-9BE0-A3FEDE4C3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7FA90-ED57-417B-B1E4-B5A192014A96}"/>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1972369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4886-3EB1-4A39-A8B8-A62F79C8F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4FDD5-6693-4574-9153-D68325308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41757-EEC3-47EA-84A3-04E3DC073251}"/>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980351E9-155A-4F72-9D27-7408D7AC9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C13AC-CC87-40BF-ACCD-37C8083A71FF}"/>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98569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dirty="0"/>
              <a:t>Insert Title, 28pt Calibri Bold (Color: RGB 33, 33, 33)</a:t>
            </a:r>
          </a:p>
        </p:txBody>
      </p:sp>
      <p:sp>
        <p:nvSpPr>
          <p:cNvPr id="3" name="Content Placeholder"/>
          <p:cNvSpPr>
            <a:spLocks noGrp="1"/>
          </p:cNvSpPr>
          <p:nvPr>
            <p:ph idx="1" hasCustomPrompt="1"/>
          </p:nvPr>
        </p:nvSpPr>
        <p:spPr>
          <a:xfrm>
            <a:off x="630935" y="1417320"/>
            <a:ext cx="7891271"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4" name="Footer Placeholder"/>
          <p:cNvSpPr>
            <a:spLocks noGrp="1"/>
          </p:cNvSpPr>
          <p:nvPr>
            <p:ph type="ftr" sz="quarter" idx="13"/>
          </p:nvPr>
        </p:nvSpPr>
        <p:spPr>
          <a:xfrm>
            <a:off x="3028950" y="6028289"/>
            <a:ext cx="3086100" cy="365125"/>
          </a:xfrm>
        </p:spPr>
        <p:txBody>
          <a:bodyPr/>
          <a:lstStyle/>
          <a:p>
            <a:r>
              <a:rPr lang="en-US" dirty="0"/>
              <a:t>Office of Information and Technology</a:t>
            </a:r>
          </a:p>
        </p:txBody>
      </p:sp>
      <p:pic>
        <p:nvPicPr>
          <p:cNvPr id="7" name="Foote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cxnSp>
        <p:nvCxnSpPr>
          <p:cNvPr id="8" name="Straight Connector 7">
            <a:extLst>
              <a:ext uri="{FF2B5EF4-FFF2-40B4-BE49-F238E27FC236}">
                <a16:creationId xmlns:a16="http://schemas.microsoft.com/office/drawing/2014/main" id="{3DCFD444-21FF-45BB-BAC6-7CCB4D4A8BCB}"/>
              </a:ext>
            </a:extLst>
          </p:cNvPr>
          <p:cNvCxnSpPr/>
          <p:nvPr userDrawn="1"/>
        </p:nvCxnSpPr>
        <p:spPr>
          <a:xfrm>
            <a:off x="630935" y="953586"/>
            <a:ext cx="7891272" cy="0"/>
          </a:xfrm>
          <a:prstGeom prst="line">
            <a:avLst/>
          </a:prstGeom>
          <a:ln w="38100"/>
        </p:spPr>
        <p:style>
          <a:lnRef idx="3">
            <a:schemeClr val="dk1"/>
          </a:lnRef>
          <a:fillRef idx="0">
            <a:schemeClr val="dk1"/>
          </a:fillRef>
          <a:effectRef idx="2">
            <a:schemeClr val="dk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D620A-E274-48C8-8F18-5A3F471CBAA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271C06-3EDB-43D6-959A-71CC13551AC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196A3-271E-4BF9-9E6F-A5A33F270C0E}"/>
              </a:ext>
            </a:extLst>
          </p:cNvPr>
          <p:cNvSpPr>
            <a:spLocks noGrp="1"/>
          </p:cNvSpPr>
          <p:nvPr>
            <p:ph type="dt" sz="half" idx="10"/>
          </p:nvPr>
        </p:nvSpPr>
        <p:spPr/>
        <p:txBody>
          <a:body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17511250-3A07-45E6-AE1E-1D0E8D34D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0BAD5-649F-491A-8CF6-04F21E8DF993}"/>
              </a:ext>
            </a:extLst>
          </p:cNvPr>
          <p:cNvSpPr>
            <a:spLocks noGrp="1"/>
          </p:cNvSpPr>
          <p:nvPr>
            <p:ph type="sldNum" sz="quarter" idx="12"/>
          </p:nvPr>
        </p:nvSpPr>
        <p:spPr/>
        <p:txBody>
          <a:bodyPr/>
          <a:lstStyle/>
          <a:p>
            <a:fld id="{9DB5B726-0378-496A-BF8C-791C4A773A6D}" type="slidenum">
              <a:rPr lang="en-US" smtClean="0"/>
              <a:t>‹#›</a:t>
            </a:fld>
            <a:endParaRPr lang="en-US"/>
          </a:p>
        </p:txBody>
      </p:sp>
    </p:spTree>
    <p:extLst>
      <p:ext uri="{BB962C8B-B14F-4D97-AF65-F5344CB8AC3E}">
        <p14:creationId xmlns:p14="http://schemas.microsoft.com/office/powerpoint/2010/main" val="345872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630238" y="120206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630238"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630238" y="4054879"/>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p:cNvSpPr>
            <a:spLocks noGrp="1"/>
          </p:cNvSpPr>
          <p:nvPr>
            <p:ph type="ftr" sz="quarter" idx="11"/>
          </p:nvPr>
        </p:nvSpPr>
        <p:spPr/>
        <p:txBody>
          <a:bodyPr/>
          <a:lstStyle/>
          <a:p>
            <a:r>
              <a:rPr lang="en-US" dirty="0"/>
              <a:t>Office of Information and Technology</a:t>
            </a:r>
          </a:p>
        </p:txBody>
      </p:sp>
      <p:pic>
        <p:nvPicPr>
          <p:cNvPr id="6" name="Foote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28650" y="374904"/>
            <a:ext cx="7886700" cy="685800"/>
          </a:xfrm>
        </p:spPr>
        <p:txBody>
          <a:bodyPr>
            <a:noAutofit/>
          </a:bodyPr>
          <a:lstStyle/>
          <a:p>
            <a:r>
              <a:rPr lang="en-US" dirty="0"/>
              <a:t>Insert Title, 28pt Calibri Bold (Color: RGB 33, 33, 33)</a:t>
            </a:r>
          </a:p>
        </p:txBody>
      </p:sp>
      <p:sp>
        <p:nvSpPr>
          <p:cNvPr id="15" name="Heading 1"/>
          <p:cNvSpPr>
            <a:spLocks noGrp="1"/>
          </p:cNvSpPr>
          <p:nvPr>
            <p:ph type="body" sz="quarter" idx="12" hasCustomPrompt="1"/>
          </p:nvPr>
        </p:nvSpPr>
        <p:spPr>
          <a:xfrm>
            <a:off x="628650" y="1210813"/>
            <a:ext cx="3776472"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8" name="Heading 2"/>
          <p:cNvSpPr>
            <a:spLocks noGrp="1"/>
          </p:cNvSpPr>
          <p:nvPr>
            <p:ph type="body" sz="quarter" idx="14" hasCustomPrompt="1"/>
          </p:nvPr>
        </p:nvSpPr>
        <p:spPr>
          <a:xfrm>
            <a:off x="4738878" y="1210813"/>
            <a:ext cx="3776472" cy="640080"/>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p:cNvSpPr>
            <a:spLocks noGrp="1"/>
          </p:cNvSpPr>
          <p:nvPr>
            <p:ph type="ftr" sz="quarter" idx="11"/>
          </p:nvPr>
        </p:nvSpPr>
        <p:spPr/>
        <p:txBody>
          <a:bodyPr/>
          <a:lstStyle/>
          <a:p>
            <a:r>
              <a:rPr lang="en-US" dirty="0"/>
              <a:t>Office of Information and Technology</a:t>
            </a:r>
          </a:p>
        </p:txBody>
      </p:sp>
      <p:pic>
        <p:nvPicPr>
          <p:cNvPr id="6" name="Footer"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Autofit/>
          </a:bodyPr>
          <a:lstStyle>
            <a:lvl1pPr>
              <a:defRPr baseline="0"/>
            </a:lvl1pPr>
          </a:lstStyle>
          <a:p>
            <a:r>
              <a:rPr lang="en-US" dirty="0"/>
              <a:t>Insert Title, 28pt Calibri Bold (Color: RGB 33, 33, 33)</a:t>
            </a:r>
          </a:p>
        </p:txBody>
      </p:sp>
      <p:sp>
        <p:nvSpPr>
          <p:cNvPr id="7"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dirty="0"/>
          </a:p>
        </p:txBody>
      </p:sp>
      <p:sp>
        <p:nvSpPr>
          <p:cNvPr id="3" name="Footer Placeholder"/>
          <p:cNvSpPr>
            <a:spLocks noGrp="1"/>
          </p:cNvSpPr>
          <p:nvPr>
            <p:ph type="ftr" sz="quarter" idx="13"/>
          </p:nvPr>
        </p:nvSpPr>
        <p:spPr>
          <a:xfrm>
            <a:off x="3028950" y="6028289"/>
            <a:ext cx="3086100" cy="365125"/>
          </a:xfrm>
        </p:spPr>
        <p:txBody>
          <a:bodyPr/>
          <a:lstStyle/>
          <a:p>
            <a:r>
              <a:rPr lang="en-US" dirty="0"/>
              <a:t>Office of Information and Technology</a:t>
            </a:r>
          </a:p>
        </p:txBody>
      </p:sp>
      <p:pic>
        <p:nvPicPr>
          <p:cNvPr id="8" name="Footer"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6363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dirty="0"/>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
        <p:nvSpPr>
          <p:cNvPr id="4" name="Footer Placeholder"/>
          <p:cNvSpPr>
            <a:spLocks noGrp="1"/>
          </p:cNvSpPr>
          <p:nvPr>
            <p:ph type="ftr" sz="quarter" idx="11"/>
          </p:nvPr>
        </p:nvSpPr>
        <p:spPr/>
        <p:txBody>
          <a:bodyPr/>
          <a:lstStyle/>
          <a:p>
            <a:r>
              <a:rPr lang="en-US" dirty="0"/>
              <a:t>Office of Information and Technology</a:t>
            </a:r>
          </a:p>
        </p:txBody>
      </p:sp>
      <p:pic>
        <p:nvPicPr>
          <p:cNvPr id="6" name="Footer"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534912"/>
            <a:ext cx="9144000" cy="323088"/>
          </a:xfrm>
          <a:prstGeom prst="rect">
            <a:avLst/>
          </a:prstGeom>
        </p:spPr>
      </p:pic>
    </p:spTree>
    <p:extLst>
      <p:ext uri="{BB962C8B-B14F-4D97-AF65-F5344CB8AC3E}">
        <p14:creationId xmlns:p14="http://schemas.microsoft.com/office/powerpoint/2010/main" val="13621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8"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dirty="0"/>
              <a:t>Transition Slide Title Size 36pt,</a:t>
            </a:r>
            <a:br>
              <a:rPr lang="en-US" dirty="0"/>
            </a:br>
            <a:r>
              <a:rPr lang="en-US" dirty="0"/>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47430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5" name="Background" descr="&quot;&quot;"/>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7" name="Slide Number Placeholder"/>
          <p:cNvSpPr>
            <a:spLocks noGrp="1"/>
          </p:cNvSpPr>
          <p:nvPr>
            <p:ph type="sldNum" sz="quarter" idx="10"/>
          </p:nvPr>
        </p:nvSpPr>
        <p:spPr>
          <a:xfrm>
            <a:off x="6457950" y="6028289"/>
            <a:ext cx="2057400" cy="365125"/>
          </a:xfrm>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202857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7" name="Background"/>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4"/>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dirty="0"/>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dirty="0"/>
          </a:p>
        </p:txBody>
      </p:sp>
    </p:spTree>
    <p:extLst>
      <p:ext uri="{BB962C8B-B14F-4D97-AF65-F5344CB8AC3E}">
        <p14:creationId xmlns:p14="http://schemas.microsoft.com/office/powerpoint/2010/main" val="96439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r Internal Use Only" descr="&quot;DRAFT&quot; graphic"/>
          <p:cNvPicPr>
            <a:picLocks noChangeAspect="1"/>
          </p:cNvPicPr>
          <p:nvPr userDrawn="1"/>
        </p:nvPicPr>
        <p:blipFill>
          <a:blip r:embed="rId11" cstate="print">
            <a:alphaModFix amt="85000"/>
            <a:extLst>
              <a:ext uri="{28A0092B-C50C-407E-A947-70E740481C1C}">
                <a14:useLocalDpi xmlns:a14="http://schemas.microsoft.com/office/drawing/2010/main"/>
              </a:ext>
            </a:extLst>
          </a:blip>
          <a:stretch>
            <a:fillRect/>
          </a:stretch>
        </p:blipFill>
        <p:spPr>
          <a:xfrm>
            <a:off x="1922318" y="0"/>
            <a:ext cx="5299364" cy="6858000"/>
          </a:xfrm>
          <a:prstGeom prst="rect">
            <a:avLst/>
          </a:prstGeom>
        </p:spPr>
      </p:pic>
      <p:pic>
        <p:nvPicPr>
          <p:cNvPr id="9" name="Draft"/>
          <p:cNvPicPr>
            <a:picLocks noChangeAspect="1"/>
          </p:cNvPicPr>
          <p:nvPr userDrawn="1"/>
        </p:nvPicPr>
        <p:blipFill>
          <a:blip r:embed="rId12" cstate="print">
            <a:alphaModFix amt="85000"/>
            <a:extLst>
              <a:ext uri="{28A0092B-C50C-407E-A947-70E740481C1C}">
                <a14:useLocalDpi xmlns:a14="http://schemas.microsoft.com/office/drawing/2010/main"/>
              </a:ext>
            </a:extLst>
          </a:blip>
          <a:stretch>
            <a:fillRect/>
          </a:stretch>
        </p:blipFill>
        <p:spPr>
          <a:xfrm>
            <a:off x="1922318" y="0"/>
            <a:ext cx="5299364" cy="6858000"/>
          </a:xfrm>
          <a:prstGeom prst="rect">
            <a:avLst/>
          </a:prstGeom>
        </p:spPr>
      </p:pic>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dirty="0"/>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6" name="Slide Number"/>
          <p:cNvSpPr>
            <a:spLocks noGrp="1"/>
          </p:cNvSpPr>
          <p:nvPr>
            <p:ph type="sldNum" sz="quarter" idx="4"/>
          </p:nvPr>
        </p:nvSpPr>
        <p:spPr>
          <a:xfrm>
            <a:off x="6457950" y="6028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dirty="0"/>
          </a:p>
        </p:txBody>
      </p:sp>
      <p:sp>
        <p:nvSpPr>
          <p:cNvPr id="4" name="Footer"/>
          <p:cNvSpPr>
            <a:spLocks noGrp="1"/>
          </p:cNvSpPr>
          <p:nvPr>
            <p:ph type="ftr" sz="quarter" idx="3"/>
          </p:nvPr>
        </p:nvSpPr>
        <p:spPr>
          <a:xfrm>
            <a:off x="3028950" y="60282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Office of Information and Technology</a:t>
            </a:r>
          </a:p>
        </p:txBody>
      </p:sp>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706" r:id="rId1"/>
    <p:sldLayoutId id="2147483662" r:id="rId2"/>
    <p:sldLayoutId id="2147483707" r:id="rId3"/>
    <p:sldLayoutId id="2147483708" r:id="rId4"/>
    <p:sldLayoutId id="2147483699" r:id="rId5"/>
    <p:sldLayoutId id="2147483702" r:id="rId6"/>
    <p:sldLayoutId id="2147483700" r:id="rId7"/>
    <p:sldLayoutId id="2147483704" r:id="rId8"/>
    <p:sldLayoutId id="2147483701" r:id="rId9"/>
  </p:sldLayoutIdLst>
  <p:hf hdr="0" ft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7BB80-D7D5-4A10-B496-26F79D4610E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258BD0-D239-493E-9395-79C1913EA40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F660CD-D262-4BD3-BA01-AEDF64406A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400A4-9ED5-4B19-934B-200C12B2DA09}" type="datetimeFigureOut">
              <a:rPr lang="en-US" smtClean="0"/>
              <a:t>10/25/2021</a:t>
            </a:fld>
            <a:endParaRPr lang="en-US"/>
          </a:p>
        </p:txBody>
      </p:sp>
      <p:sp>
        <p:nvSpPr>
          <p:cNvPr id="5" name="Footer Placeholder 4">
            <a:extLst>
              <a:ext uri="{FF2B5EF4-FFF2-40B4-BE49-F238E27FC236}">
                <a16:creationId xmlns:a16="http://schemas.microsoft.com/office/drawing/2014/main" id="{1BBDD420-4E30-4CD2-BE12-78E384E65B4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5E98F4-6853-48B8-B7E0-809CD05492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B5B726-0378-496A-BF8C-791C4A773A6D}" type="slidenum">
              <a:rPr lang="en-US" smtClean="0"/>
              <a:t>‹#›</a:t>
            </a:fld>
            <a:endParaRPr lang="en-US"/>
          </a:p>
        </p:txBody>
      </p:sp>
    </p:spTree>
    <p:extLst>
      <p:ext uri="{BB962C8B-B14F-4D97-AF65-F5344CB8AC3E}">
        <p14:creationId xmlns:p14="http://schemas.microsoft.com/office/powerpoint/2010/main" val="14297091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yourit.va.gov/va?id=sc_cat_item&amp;sys_id=88e5a9061bf5289012979796bc4bcb47&amp;cat_id=bbcf88e81b352850a25d0d08ec4bcbc0&amp;catalog_id=1e105b9c1b062010a25d0d08ec4bcb0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rit.va.gov/va?id=sc_cat_item&amp;sys_id=88e5a9061bf5289012979796bc4bcb47&amp;cat_id=bbcf88e81b352850a25d0d08ec4bcbc0&amp;catalog_id=1e105b9c1b062010a25d0d08ec4bcb0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rit.va.gov/va?id=sc_cat_item&amp;sys_id=88e5a9061bf5289012979796bc4bcb47&amp;cat_id=bbcf88e81b352850a25d0d08ec4bcbc0&amp;catalog_id=1e105b9c1b062010a25d0d08ec4bcb0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rit.va.gov/va?id=sc_cat_item&amp;sys_id=88e5a9061bf5289012979796bc4bcb47&amp;cat_id=bbcf88e81b352850a25d0d08ec4bcbc0&amp;catalog_id=1e105b9c1b062010a25d0d08ec4bcb0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vagov.sharepoint.com/sites/OITRSDResearchCybersecurity/SitePages/Default.aspx?OR=Teams-HL&amp;CT=163275274039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rit.va.gov/v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8" Type="http://schemas.openxmlformats.org/officeDocument/2006/relationships/hyperlink" Target="https://gov.irbnet.org/release/index.html" TargetMode="External"/><Relationship Id="rId13" Type="http://schemas.openxmlformats.org/officeDocument/2006/relationships/hyperlink" Target="mailto:Brian.Sharpless@va.gov" TargetMode="External"/><Relationship Id="rId3" Type="http://schemas.openxmlformats.org/officeDocument/2006/relationships/hyperlink" Target="https://yourit.va.gov/va?sys_id=88e5a9061bf5289012979796bc4bcb47&amp;id=sc_cat_item&amp;cat_sys_id=bbcf88e81b352850a25d0d08ec4bcbc0" TargetMode="External"/><Relationship Id="rId7" Type="http://schemas.openxmlformats.org/officeDocument/2006/relationships/hyperlink" Target="https://www.research.va.gov/programs/orppe/vairrs/" TargetMode="External"/><Relationship Id="rId12" Type="http://schemas.openxmlformats.org/officeDocument/2006/relationships/hyperlink" Target="mailto:Roland.Sasaki@v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dvagov.sharepoint.com/sites/OITRSDResearchCybersecurity/Lists/eCRF%20Web%20Portal%20Tracker/All%20Items%20Main.aspx" TargetMode="External"/><Relationship Id="rId11" Type="http://schemas.openxmlformats.org/officeDocument/2006/relationships/hyperlink" Target="mailto:Terry.Peters@va.gov" TargetMode="External"/><Relationship Id="rId5" Type="http://schemas.openxmlformats.org/officeDocument/2006/relationships/hyperlink" Target="https://dvagov.sharepoint.com/sites/OITRSDResearchCybersecurity/Lists/RSD%20FAQ/All%20Items.aspx" TargetMode="External"/><Relationship Id="rId10" Type="http://schemas.openxmlformats.org/officeDocument/2006/relationships/hyperlink" Target="mailto:Carol.Johnson31@va.gov" TargetMode="External"/><Relationship Id="rId4" Type="http://schemas.openxmlformats.org/officeDocument/2006/relationships/hyperlink" Target="https://dvagov.sharepoint.com/sites/OITRSDResearchCybersecurity/SitePages/Default.aspx?OR=Teams-HL&amp;CT=1632752740395" TargetMode="External"/><Relationship Id="rId9" Type="http://schemas.openxmlformats.org/officeDocument/2006/relationships/hyperlink" Target="mailto:DuJuan.Williams@va.gov" TargetMode="External"/><Relationship Id="rId14" Type="http://schemas.openxmlformats.org/officeDocument/2006/relationships/hyperlink" Target="mailto:OITITOPSSOESOResearchSupportDivision@va.gov"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11.png"/><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hyperlink" Target="https://dvagov.sharepoint.com/sites/OITRSDResearchCybersecurity/RIS-TS/RIS_TaskForceDocuments/Forms/AllItems.aspx?id=%2Fsites%2FOITRSDResearchCybersecurity%2FRIS%2DTS%2FRIS%5FTaskForceDocuments%2FReports%2FTask%20Force%20Information%2FVHA%20Research%20Info%20Sec%20Vulnerabilities%2Epdf&amp;parent=%2Fsites%2FOITRSDResearchCybersecurity%2FRIS%2DTS%2FRIS%5FTaskForceDocuments%2FReports%2FTask%20Force%20Information" TargetMode="External"/><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6D520D-CF8A-4BB6-9670-DEC4E11E2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33" y="858327"/>
            <a:ext cx="2611507" cy="1741855"/>
          </a:xfrm>
          <a:prstGeom prst="rect">
            <a:avLst/>
          </a:prstGeom>
        </p:spPr>
      </p:pic>
      <p:sp>
        <p:nvSpPr>
          <p:cNvPr id="2" name="Title 1">
            <a:extLst>
              <a:ext uri="{FF2B5EF4-FFF2-40B4-BE49-F238E27FC236}">
                <a16:creationId xmlns:a16="http://schemas.microsoft.com/office/drawing/2014/main" id="{0EF1004C-97FF-49FC-9CDD-2ABB171ED04E}"/>
              </a:ext>
            </a:extLst>
          </p:cNvPr>
          <p:cNvSpPr>
            <a:spLocks noGrp="1"/>
          </p:cNvSpPr>
          <p:nvPr>
            <p:ph type="title"/>
          </p:nvPr>
        </p:nvSpPr>
        <p:spPr>
          <a:xfrm>
            <a:off x="339172" y="1792093"/>
            <a:ext cx="1644279" cy="213949"/>
          </a:xfrm>
        </p:spPr>
        <p:txBody>
          <a:bodyPr>
            <a:noAutofit/>
          </a:bodyPr>
          <a:lstStyle/>
          <a:p>
            <a:pPr algn="ctr"/>
            <a:r>
              <a:rPr lang="en-US" sz="1350" b="1" i="1" dirty="0">
                <a:latin typeface="Bradley Hand ITC" panose="03070402050302030203" pitchFamily="66" charset="0"/>
              </a:rPr>
              <a:t>Webinar </a:t>
            </a:r>
            <a:br>
              <a:rPr lang="en-US" sz="1350" b="1" i="1" dirty="0">
                <a:latin typeface="Bradley Hand ITC" panose="03070402050302030203" pitchFamily="66" charset="0"/>
              </a:rPr>
            </a:br>
            <a:r>
              <a:rPr lang="en-US" sz="1350" b="1" i="1" dirty="0">
                <a:latin typeface="Bradley Hand ITC" panose="03070402050302030203" pitchFamily="66" charset="0"/>
              </a:rPr>
              <a:t>Housekeeping</a:t>
            </a:r>
          </a:p>
        </p:txBody>
      </p:sp>
      <p:sp>
        <p:nvSpPr>
          <p:cNvPr id="3" name="Content Placeholder 2">
            <a:extLst>
              <a:ext uri="{FF2B5EF4-FFF2-40B4-BE49-F238E27FC236}">
                <a16:creationId xmlns:a16="http://schemas.microsoft.com/office/drawing/2014/main" id="{0DAE7681-BEA4-4D50-8DEF-1B2419867206}"/>
              </a:ext>
            </a:extLst>
          </p:cNvPr>
          <p:cNvSpPr>
            <a:spLocks noGrp="1"/>
          </p:cNvSpPr>
          <p:nvPr>
            <p:ph idx="1"/>
          </p:nvPr>
        </p:nvSpPr>
        <p:spPr>
          <a:xfrm>
            <a:off x="339172" y="2759207"/>
            <a:ext cx="4201768" cy="3508514"/>
          </a:xfrm>
        </p:spPr>
        <p:txBody>
          <a:bodyPr>
            <a:noAutofit/>
          </a:bodyPr>
          <a:lstStyle/>
          <a:p>
            <a:pPr>
              <a:buFont typeface="Wingdings" panose="05000000000000000000" pitchFamily="2" charset="2"/>
              <a:buChar char="ü"/>
            </a:pPr>
            <a:r>
              <a:rPr lang="en-US" sz="1800" dirty="0"/>
              <a:t>Handouts were sent out in advance to those that registered for the webinar…by the time we sent the handouts out.  </a:t>
            </a:r>
          </a:p>
          <a:p>
            <a:pPr lvl="1"/>
            <a:r>
              <a:rPr lang="en-US" sz="1500" dirty="0"/>
              <a:t>Check the Q&amp;A box for the link to the SharePoint site where you will be able to download the handouts.</a:t>
            </a:r>
          </a:p>
          <a:p>
            <a:pPr>
              <a:buFont typeface="Wingdings" panose="05000000000000000000" pitchFamily="2" charset="2"/>
              <a:buChar char="ü"/>
            </a:pPr>
            <a:r>
              <a:rPr lang="en-US" sz="1800" dirty="0"/>
              <a:t>Please use the Q&amp;A feature to submit questions.  </a:t>
            </a:r>
          </a:p>
          <a:p>
            <a:pPr lvl="1">
              <a:buFont typeface="Wingdings" panose="05000000000000000000" pitchFamily="2" charset="2"/>
              <a:buChar char="ü"/>
            </a:pPr>
            <a:r>
              <a:rPr lang="en-US" sz="1500" b="1" dirty="0">
                <a:solidFill>
                  <a:srgbClr val="FF0000"/>
                </a:solidFill>
              </a:rPr>
              <a:t>Please do not use Chat to send in questions</a:t>
            </a:r>
            <a:r>
              <a:rPr lang="en-US" sz="1500" dirty="0">
                <a:solidFill>
                  <a:srgbClr val="FF0000"/>
                </a:solidFill>
              </a:rPr>
              <a:t>.  </a:t>
            </a:r>
          </a:p>
          <a:p>
            <a:pPr lvl="1">
              <a:buFont typeface="Wingdings" panose="05000000000000000000" pitchFamily="2" charset="2"/>
              <a:buChar char="ü"/>
            </a:pPr>
            <a:r>
              <a:rPr lang="en-US" sz="1500" b="1" dirty="0">
                <a:solidFill>
                  <a:srgbClr val="FF0000"/>
                </a:solidFill>
              </a:rPr>
              <a:t>Be sure to send questions to “All panelists”.</a:t>
            </a:r>
          </a:p>
          <a:p>
            <a:pPr marL="342900" lvl="1" indent="0">
              <a:buNone/>
            </a:pPr>
            <a:r>
              <a:rPr lang="en-US" sz="1500" b="1" dirty="0">
                <a:solidFill>
                  <a:srgbClr val="FF0000"/>
                </a:solidFill>
              </a:rPr>
              <a:t>  </a:t>
            </a:r>
          </a:p>
        </p:txBody>
      </p:sp>
      <p:sp>
        <p:nvSpPr>
          <p:cNvPr id="5" name="Content Placeholder 2">
            <a:extLst>
              <a:ext uri="{FF2B5EF4-FFF2-40B4-BE49-F238E27FC236}">
                <a16:creationId xmlns:a16="http://schemas.microsoft.com/office/drawing/2014/main" id="{46A09BA2-8888-4B72-AF37-6C8B1457E05A}"/>
              </a:ext>
            </a:extLst>
          </p:cNvPr>
          <p:cNvSpPr txBox="1">
            <a:spLocks/>
          </p:cNvSpPr>
          <p:nvPr/>
        </p:nvSpPr>
        <p:spPr>
          <a:xfrm>
            <a:off x="4603062" y="1436156"/>
            <a:ext cx="3945835" cy="264610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would be ever so grateful if you would complete the post-webinar evaluation survey that pops up once you exit the webinar. </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Experiencing sound issues – you can call in using the number included on the handouts and on your registration confirmation email that you received.</a:t>
            </a:r>
          </a:p>
        </p:txBody>
      </p:sp>
      <p:pic>
        <p:nvPicPr>
          <p:cNvPr id="9" name="Picture 8" descr="Graphical user interface, application&#10;&#10;Description automatically generated">
            <a:extLst>
              <a:ext uri="{FF2B5EF4-FFF2-40B4-BE49-F238E27FC236}">
                <a16:creationId xmlns:a16="http://schemas.microsoft.com/office/drawing/2014/main" id="{91E0E592-494E-4A5C-887D-627D13E06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498" y="3575363"/>
            <a:ext cx="2262633" cy="2298467"/>
          </a:xfrm>
          <a:prstGeom prst="rect">
            <a:avLst/>
          </a:prstGeom>
        </p:spPr>
      </p:pic>
      <p:sp>
        <p:nvSpPr>
          <p:cNvPr id="10" name="Rectangle 9">
            <a:extLst>
              <a:ext uri="{FF2B5EF4-FFF2-40B4-BE49-F238E27FC236}">
                <a16:creationId xmlns:a16="http://schemas.microsoft.com/office/drawing/2014/main" id="{B40CDA44-4AD4-4F7D-9EAD-CDF011F255AC}"/>
              </a:ext>
            </a:extLst>
          </p:cNvPr>
          <p:cNvSpPr/>
          <p:nvPr/>
        </p:nvSpPr>
        <p:spPr>
          <a:xfrm>
            <a:off x="4572000" y="3654875"/>
            <a:ext cx="2262633" cy="1754326"/>
          </a:xfrm>
          <a:prstGeom prst="rect">
            <a:avLst/>
          </a:prstGeom>
        </p:spPr>
        <p:txBody>
          <a:bodyPr wrap="square">
            <a:spAutoFit/>
          </a:bodyPr>
          <a:lstStyle/>
          <a:p>
            <a:pPr marL="257175" marR="0" lvl="0" indent="-257175"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 heard!  Use the gramophone found at the bottom of the participant list to give us feedback during the webinar</a:t>
            </a:r>
          </a:p>
        </p:txBody>
      </p:sp>
      <p:sp>
        <p:nvSpPr>
          <p:cNvPr id="8" name="TextBox 7">
            <a:extLst>
              <a:ext uri="{FF2B5EF4-FFF2-40B4-BE49-F238E27FC236}">
                <a16:creationId xmlns:a16="http://schemas.microsoft.com/office/drawing/2014/main" id="{D063B290-2F2F-412C-8AC2-73C8BD860B4C}"/>
              </a:ext>
            </a:extLst>
          </p:cNvPr>
          <p:cNvSpPr txBox="1"/>
          <p:nvPr/>
        </p:nvSpPr>
        <p:spPr>
          <a:xfrm>
            <a:off x="5106347" y="449704"/>
            <a:ext cx="25690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Dial in: 1 – 404 – 397 – 1596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Access Code: </a:t>
            </a:r>
            <a:r>
              <a:rPr lang="en-US" sz="1400" b="0" i="0" dirty="0">
                <a:solidFill>
                  <a:srgbClr val="000000"/>
                </a:solidFill>
                <a:effectLst/>
                <a:latin typeface="ciscosansttregular"/>
              </a:rPr>
              <a:t>2763 - 699 - 8787</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in “Handout” Tab</a:t>
            </a:r>
          </a:p>
        </p:txBody>
      </p:sp>
    </p:spTree>
    <p:extLst>
      <p:ext uri="{BB962C8B-B14F-4D97-AF65-F5344CB8AC3E}">
        <p14:creationId xmlns:p14="http://schemas.microsoft.com/office/powerpoint/2010/main" val="488397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pPr algn="ctr"/>
            <a:r>
              <a:rPr lang="en-US" sz="2800" dirty="0">
                <a:solidFill>
                  <a:srgbClr val="080808"/>
                </a:solidFill>
                <a:latin typeface="+mj-lt"/>
                <a:ea typeface="+mj-ea"/>
                <a:cs typeface="+mj-cs"/>
              </a:rPr>
              <a:t>ANSWER</a:t>
            </a:r>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10</a:t>
            </a:fld>
            <a:endParaRPr lang="en-US" dirty="0"/>
          </a:p>
        </p:txBody>
      </p:sp>
      <p:sp>
        <p:nvSpPr>
          <p:cNvPr id="7" name="Content Placeholder 6">
            <a:extLst>
              <a:ext uri="{FF2B5EF4-FFF2-40B4-BE49-F238E27FC236}">
                <a16:creationId xmlns:a16="http://schemas.microsoft.com/office/drawing/2014/main" id="{87A28DBE-4554-4121-A22C-13AE216A44CA}"/>
              </a:ext>
            </a:extLst>
          </p:cNvPr>
          <p:cNvSpPr txBox="1">
            <a:spLocks noGrp="1"/>
          </p:cNvSpPr>
          <p:nvPr>
            <p:ph idx="1"/>
          </p:nvPr>
        </p:nvSpPr>
        <p:spPr>
          <a:xfrm>
            <a:off x="630238" y="1417638"/>
            <a:ext cx="7891462" cy="3375283"/>
          </a:xfrm>
          <a:prstGeom prst="rect">
            <a:avLst/>
          </a:prstGeom>
          <a:noFill/>
        </p:spPr>
        <p:txBody>
          <a:bodyPr wrap="square" rtlCol="0">
            <a:spAutoFit/>
          </a:bodyPr>
          <a:lstStyle/>
          <a:p>
            <a:pPr marL="228600" indent="-228600">
              <a:buFont typeface="+mj-lt"/>
              <a:buAutoNum type="alphaUcPeriod"/>
            </a:pPr>
            <a:r>
              <a:rPr lang="en-US" sz="2200" dirty="0"/>
              <a:t>Establish a primary resource for stakeholders and customers requesting research information and cybersecurity support services </a:t>
            </a:r>
          </a:p>
          <a:p>
            <a:pPr marL="228600" indent="-228600">
              <a:buFont typeface="+mj-lt"/>
              <a:buAutoNum type="alphaUcPeriod"/>
            </a:pPr>
            <a:r>
              <a:rPr lang="en-US" sz="2200" dirty="0"/>
              <a:t>Streamline the process for triaging, evaluating, and responding to research stakeholder’s request </a:t>
            </a:r>
          </a:p>
          <a:p>
            <a:pPr marL="228600" indent="-228600">
              <a:buFont typeface="+mj-lt"/>
              <a:buAutoNum type="alphaUcPeriod"/>
            </a:pPr>
            <a:r>
              <a:rPr lang="en-US" sz="2200" dirty="0"/>
              <a:t>Increase awareness of processes that help address research-specific information security needs and requirements</a:t>
            </a:r>
          </a:p>
          <a:p>
            <a:pPr marL="228600" indent="-228600">
              <a:buFont typeface="+mj-lt"/>
              <a:buAutoNum type="alphaUcPeriod"/>
            </a:pPr>
            <a:r>
              <a:rPr lang="en-US" sz="2200" b="1" dirty="0">
                <a:highlight>
                  <a:srgbClr val="FFFF00"/>
                </a:highlight>
              </a:rPr>
              <a:t> All of the Above</a:t>
            </a:r>
          </a:p>
          <a:p>
            <a:endParaRPr lang="en-US" dirty="0"/>
          </a:p>
        </p:txBody>
      </p:sp>
    </p:spTree>
    <p:extLst>
      <p:ext uri="{BB962C8B-B14F-4D97-AF65-F5344CB8AC3E}">
        <p14:creationId xmlns:p14="http://schemas.microsoft.com/office/powerpoint/2010/main" val="3618187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r>
              <a:rPr lang="en-US" sz="2800" dirty="0">
                <a:solidFill>
                  <a:srgbClr val="080808"/>
                </a:solidFill>
                <a:latin typeface="+mj-lt"/>
                <a:ea typeface="+mj-ea"/>
                <a:cs typeface="+mj-cs"/>
              </a:rPr>
              <a:t>Poll Question 2</a:t>
            </a:r>
            <a:endParaRPr lang="en-US" dirty="0"/>
          </a:p>
        </p:txBody>
      </p:sp>
      <p:sp>
        <p:nvSpPr>
          <p:cNvPr id="3" name="Content Placeholder 2">
            <a:extLst>
              <a:ext uri="{FF2B5EF4-FFF2-40B4-BE49-F238E27FC236}">
                <a16:creationId xmlns:a16="http://schemas.microsoft.com/office/drawing/2014/main" id="{E048AB21-081E-446D-B66A-D320118E04CA}"/>
              </a:ext>
            </a:extLst>
          </p:cNvPr>
          <p:cNvSpPr>
            <a:spLocks noGrp="1"/>
          </p:cNvSpPr>
          <p:nvPr>
            <p:ph idx="1"/>
          </p:nvPr>
        </p:nvSpPr>
        <p:spPr/>
        <p:txBody>
          <a:bodyPr/>
          <a:lstStyle/>
          <a:p>
            <a:r>
              <a:rPr lang="en-US" sz="2400" b="0" dirty="0"/>
              <a:t>Select who will </a:t>
            </a:r>
            <a:r>
              <a:rPr lang="en-US" sz="2400" b="1" u="sng" dirty="0"/>
              <a:t>NOT</a:t>
            </a:r>
            <a:r>
              <a:rPr lang="en-US" sz="2400" b="0" dirty="0"/>
              <a:t> benefit from the </a:t>
            </a:r>
            <a:r>
              <a:rPr lang="en-US" sz="2400" dirty="0"/>
              <a:t>new </a:t>
            </a:r>
            <a:r>
              <a:rPr lang="en-US" sz="2400" b="1" dirty="0"/>
              <a:t>OIS RSD VHA Regulatory Research Cybersecurity Guidance Request Process &amp; Intake Portal (check all that apply)</a:t>
            </a:r>
          </a:p>
          <a:p>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11</a:t>
            </a:fld>
            <a:endParaRPr lang="en-US" dirty="0"/>
          </a:p>
        </p:txBody>
      </p:sp>
      <p:sp>
        <p:nvSpPr>
          <p:cNvPr id="6" name="TextBox 5">
            <a:extLst>
              <a:ext uri="{FF2B5EF4-FFF2-40B4-BE49-F238E27FC236}">
                <a16:creationId xmlns:a16="http://schemas.microsoft.com/office/drawing/2014/main" id="{A22DC23F-1F37-4082-AD6A-C816A69362A3}"/>
              </a:ext>
            </a:extLst>
          </p:cNvPr>
          <p:cNvSpPr txBox="1"/>
          <p:nvPr/>
        </p:nvSpPr>
        <p:spPr>
          <a:xfrm>
            <a:off x="1804712" y="3215404"/>
            <a:ext cx="5681938" cy="2062103"/>
          </a:xfrm>
          <a:prstGeom prst="rect">
            <a:avLst/>
          </a:prstGeom>
          <a:noFill/>
        </p:spPr>
        <p:txBody>
          <a:bodyPr wrap="square" rtlCol="0">
            <a:spAutoFit/>
          </a:bodyPr>
          <a:lstStyle/>
          <a:p>
            <a:pPr marL="0" indent="0" algn="ctr">
              <a:buNone/>
            </a:pPr>
            <a:r>
              <a:rPr lang="en-US" sz="2200" dirty="0"/>
              <a:t>Please answer the poll question when it appears on the right-hand side of your screen. </a:t>
            </a:r>
          </a:p>
          <a:p>
            <a:pPr marL="0" indent="0" algn="ctr">
              <a:buNone/>
            </a:pPr>
            <a:endParaRPr lang="en-US" sz="2200" dirty="0"/>
          </a:p>
          <a:p>
            <a:pPr marL="0" indent="0" algn="ctr">
              <a:buNone/>
            </a:pPr>
            <a:r>
              <a:rPr lang="en-US" sz="2200" dirty="0"/>
              <a:t>Then click the </a:t>
            </a:r>
            <a:r>
              <a:rPr lang="en-US" sz="2200" b="1" u="sng" dirty="0"/>
              <a:t>“Submit” </a:t>
            </a:r>
            <a:r>
              <a:rPr lang="en-US" sz="2200" dirty="0"/>
              <a:t>button located in the lower right-hand corner</a:t>
            </a:r>
          </a:p>
          <a:p>
            <a:pPr algn="ctr"/>
            <a:endParaRPr lang="en-US" dirty="0"/>
          </a:p>
        </p:txBody>
      </p:sp>
    </p:spTree>
    <p:extLst>
      <p:ext uri="{BB962C8B-B14F-4D97-AF65-F5344CB8AC3E}">
        <p14:creationId xmlns:p14="http://schemas.microsoft.com/office/powerpoint/2010/main" val="46045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pPr algn="ctr"/>
            <a:r>
              <a:rPr lang="en-US" sz="2800" dirty="0">
                <a:solidFill>
                  <a:srgbClr val="080808"/>
                </a:solidFill>
                <a:latin typeface="+mj-lt"/>
                <a:ea typeface="+mj-ea"/>
                <a:cs typeface="+mj-cs"/>
              </a:rPr>
              <a:t>ANSWER</a:t>
            </a:r>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12</a:t>
            </a:fld>
            <a:endParaRPr lang="en-US" dirty="0"/>
          </a:p>
        </p:txBody>
      </p:sp>
      <p:sp>
        <p:nvSpPr>
          <p:cNvPr id="7" name="Content Placeholder 6">
            <a:extLst>
              <a:ext uri="{FF2B5EF4-FFF2-40B4-BE49-F238E27FC236}">
                <a16:creationId xmlns:a16="http://schemas.microsoft.com/office/drawing/2014/main" id="{87A28DBE-4554-4121-A22C-13AE216A44CA}"/>
              </a:ext>
            </a:extLst>
          </p:cNvPr>
          <p:cNvSpPr txBox="1">
            <a:spLocks noGrp="1"/>
          </p:cNvSpPr>
          <p:nvPr>
            <p:ph idx="1"/>
          </p:nvPr>
        </p:nvSpPr>
        <p:spPr>
          <a:xfrm>
            <a:off x="630238" y="1417638"/>
            <a:ext cx="7891462" cy="3653308"/>
          </a:xfrm>
          <a:prstGeom prst="rect">
            <a:avLst/>
          </a:prstGeom>
          <a:noFill/>
        </p:spPr>
        <p:txBody>
          <a:bodyPr wrap="square" rtlCol="0">
            <a:spAutoFit/>
          </a:bodyPr>
          <a:lstStyle/>
          <a:p>
            <a:pPr marL="228600" indent="-228600">
              <a:buFont typeface="+mj-lt"/>
              <a:buAutoNum type="alphaUcPeriod"/>
            </a:pPr>
            <a:r>
              <a:rPr lang="en-US" sz="2800" dirty="0"/>
              <a:t> Information System Security Officers/Managers (ISSO/ISSM)</a:t>
            </a:r>
          </a:p>
          <a:p>
            <a:pPr marL="228600" indent="-228600">
              <a:buFont typeface="+mj-lt"/>
              <a:buAutoNum type="alphaUcPeriod"/>
            </a:pPr>
            <a:r>
              <a:rPr lang="en-US" sz="2800" b="1" dirty="0">
                <a:highlight>
                  <a:srgbClr val="FFFF00"/>
                </a:highlight>
              </a:rPr>
              <a:t> Non-research programs (Clinical)</a:t>
            </a:r>
          </a:p>
          <a:p>
            <a:pPr marL="228600" indent="-228600">
              <a:buFont typeface="+mj-lt"/>
              <a:buAutoNum type="alphaUcPeriod"/>
            </a:pPr>
            <a:r>
              <a:rPr lang="en-US" sz="2800" dirty="0"/>
              <a:t> Area Managers</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dirty="0"/>
              <a:t> Institutional Review Board (IRB)/R&amp;D Committee    Members</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dirty="0"/>
              <a:t> Principal Investigators (PI)</a:t>
            </a:r>
          </a:p>
          <a:p>
            <a:endParaRPr lang="en-US" dirty="0"/>
          </a:p>
        </p:txBody>
      </p:sp>
    </p:spTree>
    <p:extLst>
      <p:ext uri="{BB962C8B-B14F-4D97-AF65-F5344CB8AC3E}">
        <p14:creationId xmlns:p14="http://schemas.microsoft.com/office/powerpoint/2010/main" val="250140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p:txBody>
          <a:bodyPr/>
          <a:lstStyle/>
          <a:p>
            <a:r>
              <a:rPr lang="en-US" dirty="0">
                <a:solidFill>
                  <a:schemeClr val="tx1"/>
                </a:solidFill>
              </a:rPr>
              <a:t>Request Service Types</a:t>
            </a:r>
          </a:p>
        </p:txBody>
      </p:sp>
      <p:sp>
        <p:nvSpPr>
          <p:cNvPr id="21" name="TextBox 20">
            <a:extLst>
              <a:ext uri="{FF2B5EF4-FFF2-40B4-BE49-F238E27FC236}">
                <a16:creationId xmlns:a16="http://schemas.microsoft.com/office/drawing/2014/main" id="{0CEC715E-8E18-4B42-BBF2-3F4DDEBB7C06}"/>
              </a:ext>
            </a:extLst>
          </p:cNvPr>
          <p:cNvSpPr txBox="1"/>
          <p:nvPr/>
        </p:nvSpPr>
        <p:spPr>
          <a:xfrm>
            <a:off x="346133" y="2441853"/>
            <a:ext cx="837041" cy="359715"/>
          </a:xfrm>
          <a:prstGeom prst="rect">
            <a:avLst/>
          </a:prstGeom>
          <a:ln>
            <a:noFill/>
          </a:ln>
        </p:spPr>
        <p:txBody>
          <a:bodyPr vert="horz" wrap="square" lIns="27432" tIns="25718" rIns="27432" bIns="25718"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Arial"/>
                <a:cs typeface="Arial" panose="020B0604020202020204" pitchFamily="34" charset="0"/>
              </a:rPr>
              <a:t>1. Policy Guidance</a:t>
            </a:r>
            <a:endParaRPr kumimoji="0" lang="en-US" sz="10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22" name="TextBox 21">
            <a:extLst>
              <a:ext uri="{FF2B5EF4-FFF2-40B4-BE49-F238E27FC236}">
                <a16:creationId xmlns:a16="http://schemas.microsoft.com/office/drawing/2014/main" id="{DF0912E8-5FDB-4481-A50F-DBD0E4BD1183}"/>
              </a:ext>
            </a:extLst>
          </p:cNvPr>
          <p:cNvSpPr txBox="1"/>
          <p:nvPr/>
        </p:nvSpPr>
        <p:spPr>
          <a:xfrm>
            <a:off x="186245" y="1991861"/>
            <a:ext cx="2167054" cy="4154984"/>
          </a:xfrm>
          <a:prstGeom prst="rect">
            <a:avLst/>
          </a:prstGeom>
          <a:solidFill>
            <a:schemeClr val="bg1"/>
          </a:solidFill>
          <a:ln>
            <a:solidFill>
              <a:schemeClr val="tx1"/>
            </a:solidFill>
          </a:ln>
        </p:spPr>
        <p:txBody>
          <a:bodyPr wrap="square" rtlCol="0">
            <a:spAutoFit/>
          </a:bodyPr>
          <a:lstStyle/>
          <a:p>
            <a:endParaRPr lang="en-US" sz="1600" b="1" dirty="0"/>
          </a:p>
          <a:p>
            <a:r>
              <a:rPr lang="en-US" sz="1600" b="1" dirty="0"/>
              <a:t>Cybersecurity/Information Security Policy Guidance</a:t>
            </a:r>
          </a:p>
          <a:p>
            <a:endParaRPr lang="en-US" sz="1600" dirty="0"/>
          </a:p>
          <a:p>
            <a:r>
              <a:rPr lang="en-US" sz="1400" dirty="0"/>
              <a:t>Request for services related to the general policy related guidance (</a:t>
            </a:r>
            <a:r>
              <a:rPr lang="en-US" sz="1400" dirty="0" err="1"/>
              <a:t>i.e</a:t>
            </a:r>
            <a:r>
              <a:rPr lang="en-US" sz="1400" dirty="0"/>
              <a:t> Security Control Requirements, Software Compliance, Approved Technologies, Research Devices/Equipment, Mobile &amp; Collaborative Technologies, Policy Compliance or other general requests)</a:t>
            </a:r>
          </a:p>
          <a:p>
            <a:endParaRPr lang="en-US" sz="1600" dirty="0"/>
          </a:p>
        </p:txBody>
      </p:sp>
      <p:sp>
        <p:nvSpPr>
          <p:cNvPr id="23" name="TextBox 22">
            <a:extLst>
              <a:ext uri="{FF2B5EF4-FFF2-40B4-BE49-F238E27FC236}">
                <a16:creationId xmlns:a16="http://schemas.microsoft.com/office/drawing/2014/main" id="{114F0C8A-60B5-4FC6-8532-FBFBCFE9B648}"/>
              </a:ext>
            </a:extLst>
          </p:cNvPr>
          <p:cNvSpPr txBox="1"/>
          <p:nvPr/>
        </p:nvSpPr>
        <p:spPr>
          <a:xfrm>
            <a:off x="2353299" y="2506677"/>
            <a:ext cx="2380786" cy="3754874"/>
          </a:xfrm>
          <a:prstGeom prst="rect">
            <a:avLst/>
          </a:prstGeom>
          <a:solidFill>
            <a:schemeClr val="bg1"/>
          </a:solidFill>
          <a:ln>
            <a:solidFill>
              <a:schemeClr val="tx1"/>
            </a:solidFill>
          </a:ln>
        </p:spPr>
        <p:txBody>
          <a:bodyPr wrap="square" rtlCol="0">
            <a:spAutoFit/>
          </a:bodyPr>
          <a:lstStyle/>
          <a:p>
            <a:endParaRPr lang="en-US" sz="1600" b="1" dirty="0"/>
          </a:p>
          <a:p>
            <a:r>
              <a:rPr lang="en-US" sz="1600" b="1" dirty="0"/>
              <a:t>Research Study/Protocol/Clinical Trial Information Security Consultation/Review</a:t>
            </a:r>
          </a:p>
          <a:p>
            <a:endParaRPr lang="en-US" sz="1600" b="1" dirty="0"/>
          </a:p>
          <a:p>
            <a:r>
              <a:rPr lang="en-US" sz="1400" dirty="0"/>
              <a:t>Request for services related to the security considerations during the planning, design &amp; post-approval phases of a research study/protocol/clinical trial and applicability of the Enterprise Research Data</a:t>
            </a:r>
          </a:p>
          <a:p>
            <a:r>
              <a:rPr lang="en-US" sz="1400" dirty="0"/>
              <a:t>Security Plan (ERDSP)</a:t>
            </a:r>
            <a:endParaRPr lang="en-US" sz="1600" dirty="0"/>
          </a:p>
          <a:p>
            <a:endParaRPr lang="en-US" sz="1600" dirty="0"/>
          </a:p>
        </p:txBody>
      </p:sp>
      <p:sp>
        <p:nvSpPr>
          <p:cNvPr id="24" name="TextBox 23">
            <a:extLst>
              <a:ext uri="{FF2B5EF4-FFF2-40B4-BE49-F238E27FC236}">
                <a16:creationId xmlns:a16="http://schemas.microsoft.com/office/drawing/2014/main" id="{F18A575F-6E45-4B6C-AE4A-8F0A55709CDE}"/>
              </a:ext>
            </a:extLst>
          </p:cNvPr>
          <p:cNvSpPr txBox="1"/>
          <p:nvPr/>
        </p:nvSpPr>
        <p:spPr>
          <a:xfrm>
            <a:off x="4698769" y="3099969"/>
            <a:ext cx="1940314" cy="3262432"/>
          </a:xfrm>
          <a:prstGeom prst="rect">
            <a:avLst/>
          </a:prstGeom>
          <a:solidFill>
            <a:schemeClr val="bg1"/>
          </a:solidFill>
          <a:ln>
            <a:solidFill>
              <a:schemeClr val="tx1"/>
            </a:solidFill>
          </a:ln>
        </p:spPr>
        <p:txBody>
          <a:bodyPr wrap="square" rtlCol="0">
            <a:spAutoFit/>
          </a:bodyPr>
          <a:lstStyle/>
          <a:p>
            <a:endParaRPr lang="en-US" sz="1600" b="1" dirty="0"/>
          </a:p>
          <a:p>
            <a:r>
              <a:rPr lang="en-US" sz="1600" b="1" dirty="0"/>
              <a:t>Electronic Data Transmission Review</a:t>
            </a:r>
          </a:p>
          <a:p>
            <a:r>
              <a:rPr lang="en-US" sz="1600" b="1" dirty="0"/>
              <a:t>  </a:t>
            </a:r>
            <a:endParaRPr lang="en-US" sz="1600" dirty="0"/>
          </a:p>
          <a:p>
            <a:r>
              <a:rPr lang="en-US" sz="1400" dirty="0"/>
              <a:t>Request for services related to the security review of a collaborative or clinical trial sponsor’s electronic case report form (eCRF), electronic data capture (</a:t>
            </a:r>
            <a:r>
              <a:rPr lang="en-US" sz="1400" dirty="0" err="1"/>
              <a:t>eDC</a:t>
            </a:r>
            <a:r>
              <a:rPr lang="en-US" sz="1400" dirty="0"/>
              <a:t>) system, or website  </a:t>
            </a:r>
          </a:p>
          <a:p>
            <a:endParaRPr lang="en-US" sz="1600" dirty="0"/>
          </a:p>
        </p:txBody>
      </p:sp>
      <p:sp>
        <p:nvSpPr>
          <p:cNvPr id="25" name="TextBox 24">
            <a:extLst>
              <a:ext uri="{FF2B5EF4-FFF2-40B4-BE49-F238E27FC236}">
                <a16:creationId xmlns:a16="http://schemas.microsoft.com/office/drawing/2014/main" id="{0CC2FFBF-65D8-4E25-B1DE-E5B28355E7E4}"/>
              </a:ext>
            </a:extLst>
          </p:cNvPr>
          <p:cNvSpPr txBox="1"/>
          <p:nvPr/>
        </p:nvSpPr>
        <p:spPr>
          <a:xfrm>
            <a:off x="6639083" y="3639069"/>
            <a:ext cx="1875265" cy="2831544"/>
          </a:xfrm>
          <a:prstGeom prst="rect">
            <a:avLst/>
          </a:prstGeom>
          <a:solidFill>
            <a:schemeClr val="bg1"/>
          </a:solidFill>
          <a:ln>
            <a:solidFill>
              <a:schemeClr val="tx1"/>
            </a:solidFill>
          </a:ln>
        </p:spPr>
        <p:txBody>
          <a:bodyPr wrap="square" rtlCol="0">
            <a:spAutoFit/>
          </a:bodyPr>
          <a:lstStyle/>
          <a:p>
            <a:endParaRPr lang="en-US" sz="1600" b="1" dirty="0"/>
          </a:p>
          <a:p>
            <a:r>
              <a:rPr lang="en-US" sz="1600" b="1" dirty="0"/>
              <a:t>Research Agreement Review </a:t>
            </a:r>
          </a:p>
          <a:p>
            <a:r>
              <a:rPr lang="en-US" sz="1600" b="1" dirty="0"/>
              <a:t> </a:t>
            </a:r>
          </a:p>
          <a:p>
            <a:r>
              <a:rPr lang="en-US" sz="1400" dirty="0"/>
              <a:t>Request for services related to the security review of a VHA Research Data Use Agreement (DUA) or contract (i.e. 6500.6 Checklist)</a:t>
            </a:r>
          </a:p>
          <a:p>
            <a:endParaRPr lang="en-US" sz="1600" dirty="0"/>
          </a:p>
        </p:txBody>
      </p:sp>
      <p:graphicFrame>
        <p:nvGraphicFramePr>
          <p:cNvPr id="26" name="Diagram 25">
            <a:extLst>
              <a:ext uri="{FF2B5EF4-FFF2-40B4-BE49-F238E27FC236}">
                <a16:creationId xmlns:a16="http://schemas.microsoft.com/office/drawing/2014/main" id="{3B2AB732-AB02-4086-B3A9-8E2B26E77441}"/>
              </a:ext>
            </a:extLst>
          </p:cNvPr>
          <p:cNvGraphicFramePr/>
          <p:nvPr>
            <p:extLst>
              <p:ext uri="{D42A27DB-BD31-4B8C-83A1-F6EECF244321}">
                <p14:modId xmlns:p14="http://schemas.microsoft.com/office/powerpoint/2010/main" val="1434190240"/>
              </p:ext>
            </p:extLst>
          </p:nvPr>
        </p:nvGraphicFramePr>
        <p:xfrm>
          <a:off x="150926" y="1019791"/>
          <a:ext cx="8887523" cy="1370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Arrow: Right 26">
            <a:extLst>
              <a:ext uri="{FF2B5EF4-FFF2-40B4-BE49-F238E27FC236}">
                <a16:creationId xmlns:a16="http://schemas.microsoft.com/office/drawing/2014/main" id="{7FF24E8A-35F4-484D-BB31-6E64BB2EB29C}"/>
              </a:ext>
            </a:extLst>
          </p:cNvPr>
          <p:cNvSpPr/>
          <p:nvPr/>
        </p:nvSpPr>
        <p:spPr>
          <a:xfrm>
            <a:off x="2371879" y="1534299"/>
            <a:ext cx="6694447" cy="1314677"/>
          </a:xfrm>
          <a:prstGeom prst="rightArrow">
            <a:avLst/>
          </a:prstGeom>
          <a:solidFill>
            <a:schemeClr val="accent2">
              <a:lumMod val="75000"/>
            </a:schemeClr>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dirty="0"/>
              <a:t>Protocol Security Consultation/Review</a:t>
            </a:r>
          </a:p>
        </p:txBody>
      </p:sp>
      <p:sp>
        <p:nvSpPr>
          <p:cNvPr id="34" name="Arrow: Right 33">
            <a:extLst>
              <a:ext uri="{FF2B5EF4-FFF2-40B4-BE49-F238E27FC236}">
                <a16:creationId xmlns:a16="http://schemas.microsoft.com/office/drawing/2014/main" id="{9F02DE2B-9B78-404F-9739-85B778EAACB7}"/>
              </a:ext>
            </a:extLst>
          </p:cNvPr>
          <p:cNvSpPr/>
          <p:nvPr/>
        </p:nvSpPr>
        <p:spPr>
          <a:xfrm>
            <a:off x="4698768" y="2008023"/>
            <a:ext cx="4352691" cy="1440000"/>
          </a:xfrm>
          <a:prstGeom prst="rightArrow">
            <a:avLst/>
          </a:prstGeom>
          <a:solidFill>
            <a:srgbClr val="7030A0"/>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dirty="0"/>
              <a:t>Electronic Data Transmission Review</a:t>
            </a:r>
          </a:p>
        </p:txBody>
      </p:sp>
      <p:sp>
        <p:nvSpPr>
          <p:cNvPr id="35" name="Arrow: Right 34">
            <a:extLst>
              <a:ext uri="{FF2B5EF4-FFF2-40B4-BE49-F238E27FC236}">
                <a16:creationId xmlns:a16="http://schemas.microsoft.com/office/drawing/2014/main" id="{F2B07F06-7742-4649-BA74-E909E261D36C}"/>
              </a:ext>
            </a:extLst>
          </p:cNvPr>
          <p:cNvSpPr/>
          <p:nvPr/>
        </p:nvSpPr>
        <p:spPr>
          <a:xfrm>
            <a:off x="6536862" y="2678925"/>
            <a:ext cx="2514597" cy="1314677"/>
          </a:xfrm>
          <a:prstGeom prst="rightArrow">
            <a:avLst/>
          </a:prstGeom>
          <a:solidFill>
            <a:schemeClr val="accent6">
              <a:lumMod val="75000"/>
            </a:schemeClr>
          </a:solidFill>
          <a:scene3d>
            <a:camera prst="orthographicFront"/>
            <a:lightRig rig="threePt" dir="t"/>
          </a:scene3d>
          <a:sp3d>
            <a:bevelT w="101600" prst="rible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b="1" dirty="0"/>
              <a:t>Research Agreement Review</a:t>
            </a:r>
          </a:p>
        </p:txBody>
      </p:sp>
    </p:spTree>
    <p:extLst>
      <p:ext uri="{BB962C8B-B14F-4D97-AF65-F5344CB8AC3E}">
        <p14:creationId xmlns:p14="http://schemas.microsoft.com/office/powerpoint/2010/main" val="315993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Use Cases | Cybersecurity/Information Policy Guidance</a:t>
            </a:r>
          </a:p>
        </p:txBody>
      </p:sp>
      <p:grpSp>
        <p:nvGrpSpPr>
          <p:cNvPr id="2" name="Group 1">
            <a:extLst>
              <a:ext uri="{FF2B5EF4-FFF2-40B4-BE49-F238E27FC236}">
                <a16:creationId xmlns:a16="http://schemas.microsoft.com/office/drawing/2014/main" id="{73CD2BEF-4FA2-46DC-8B85-04E09941993C}"/>
              </a:ext>
            </a:extLst>
          </p:cNvPr>
          <p:cNvGrpSpPr/>
          <p:nvPr/>
        </p:nvGrpSpPr>
        <p:grpSpPr>
          <a:xfrm>
            <a:off x="128238" y="1075230"/>
            <a:ext cx="8887523" cy="1368000"/>
            <a:chOff x="128238" y="2745000"/>
            <a:chExt cx="8887523" cy="1368000"/>
          </a:xfrm>
        </p:grpSpPr>
        <p:sp>
          <p:nvSpPr>
            <p:cNvPr id="13" name="Arrow: Right 12">
              <a:extLst>
                <a:ext uri="{FF2B5EF4-FFF2-40B4-BE49-F238E27FC236}">
                  <a16:creationId xmlns:a16="http://schemas.microsoft.com/office/drawing/2014/main" id="{540F5F1A-52A7-4CC4-BCAA-42FBA8A6EE85}"/>
                </a:ext>
              </a:extLst>
            </p:cNvPr>
            <p:cNvSpPr/>
            <p:nvPr/>
          </p:nvSpPr>
          <p:spPr>
            <a:xfrm>
              <a:off x="128238" y="2745000"/>
              <a:ext cx="8887523" cy="1368000"/>
            </a:xfrm>
            <a:prstGeom prst="rightArrow">
              <a:avLst/>
            </a:prstGeom>
            <a:solidFill>
              <a:schemeClr val="bg2">
                <a:lumMod val="50000"/>
              </a:schemeClr>
            </a:solidFill>
            <a:ln>
              <a:solidFill>
                <a:schemeClr val="tx1"/>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14" name="Group 13">
              <a:extLst>
                <a:ext uri="{FF2B5EF4-FFF2-40B4-BE49-F238E27FC236}">
                  <a16:creationId xmlns:a16="http://schemas.microsoft.com/office/drawing/2014/main" id="{D92132A7-BC65-4C02-BD31-973C0365DCD2}"/>
                </a:ext>
              </a:extLst>
            </p:cNvPr>
            <p:cNvGrpSpPr/>
            <p:nvPr/>
          </p:nvGrpSpPr>
          <p:grpSpPr>
            <a:xfrm>
              <a:off x="448048" y="3026769"/>
              <a:ext cx="7828657" cy="763512"/>
              <a:chOff x="319810" y="284528"/>
              <a:chExt cx="7828657" cy="763512"/>
            </a:xfrm>
          </p:grpSpPr>
          <p:sp>
            <p:nvSpPr>
              <p:cNvPr id="15" name="Rectangle 14">
                <a:extLst>
                  <a:ext uri="{FF2B5EF4-FFF2-40B4-BE49-F238E27FC236}">
                    <a16:creationId xmlns:a16="http://schemas.microsoft.com/office/drawing/2014/main" id="{D430B200-6AA8-4046-B568-0BCFB98E66AF}"/>
                  </a:ext>
                </a:extLst>
              </p:cNvPr>
              <p:cNvSpPr/>
              <p:nvPr/>
            </p:nvSpPr>
            <p:spPr>
              <a:xfrm>
                <a:off x="319810" y="284528"/>
                <a:ext cx="7828657" cy="684000"/>
              </a:xfrm>
              <a:prstGeom prst="rect">
                <a:avLst/>
              </a:pr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a:extLst>
                  <a:ext uri="{FF2B5EF4-FFF2-40B4-BE49-F238E27FC236}">
                    <a16:creationId xmlns:a16="http://schemas.microsoft.com/office/drawing/2014/main" id="{6FECD247-82D6-4CB5-9334-FED879A3AD11}"/>
                  </a:ext>
                </a:extLst>
              </p:cNvPr>
              <p:cNvSpPr txBox="1"/>
              <p:nvPr/>
            </p:nvSpPr>
            <p:spPr>
              <a:xfrm>
                <a:off x="319810" y="364040"/>
                <a:ext cx="7828657" cy="684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93040" rIns="0" bIns="193040" numCol="1" spcCol="1270" anchor="ctr" anchorCtr="0">
                <a:noAutofit/>
              </a:bodyPr>
              <a:lstStyle/>
              <a:p>
                <a:pPr marL="0" lvl="0" indent="0" algn="l" defTabSz="844550">
                  <a:lnSpc>
                    <a:spcPct val="90000"/>
                  </a:lnSpc>
                  <a:spcBef>
                    <a:spcPct val="0"/>
                  </a:spcBef>
                  <a:spcAft>
                    <a:spcPct val="35000"/>
                  </a:spcAft>
                  <a:buNone/>
                </a:pPr>
                <a:r>
                  <a:rPr lang="en-US" sz="2400" b="1" kern="1200" dirty="0">
                    <a:solidFill>
                      <a:schemeClr val="bg1"/>
                    </a:solidFill>
                  </a:rPr>
                  <a:t>Policy Guidance</a:t>
                </a:r>
              </a:p>
            </p:txBody>
          </p:sp>
        </p:grpSp>
      </p:grpSp>
      <p:sp>
        <p:nvSpPr>
          <p:cNvPr id="28" name="TextBox 27">
            <a:extLst>
              <a:ext uri="{FF2B5EF4-FFF2-40B4-BE49-F238E27FC236}">
                <a16:creationId xmlns:a16="http://schemas.microsoft.com/office/drawing/2014/main" id="{F7449D84-33BD-4E0E-A5D5-887A9DD202BB}"/>
              </a:ext>
            </a:extLst>
          </p:cNvPr>
          <p:cNvSpPr txBox="1"/>
          <p:nvPr/>
        </p:nvSpPr>
        <p:spPr>
          <a:xfrm>
            <a:off x="2965934" y="2119738"/>
            <a:ext cx="5152154" cy="4278094"/>
          </a:xfrm>
          <a:prstGeom prst="rect">
            <a:avLst/>
          </a:prstGeom>
          <a:noFill/>
          <a:ln>
            <a:solidFill>
              <a:schemeClr val="bg2"/>
            </a:solidFill>
          </a:ln>
        </p:spPr>
        <p:txBody>
          <a:bodyPr wrap="square" rtlCol="0">
            <a:spAutoFit/>
          </a:bodyPr>
          <a:lstStyle/>
          <a:p>
            <a:r>
              <a:rPr lang="en-US" sz="1600" b="1" dirty="0"/>
              <a:t>Use Case#1: </a:t>
            </a:r>
            <a:r>
              <a:rPr lang="en-US" sz="1600" dirty="0"/>
              <a:t>Researcher will be loaning iPads to research participants without smart devices to use mobile applications to track sleep patterns.  Researcher is not sure if how to obtain approval for mobile application. </a:t>
            </a:r>
          </a:p>
          <a:p>
            <a:r>
              <a:rPr lang="en-US" sz="1600" b="1" dirty="0"/>
              <a:t>Action:  </a:t>
            </a:r>
            <a:r>
              <a:rPr lang="en-US" sz="1600" dirty="0"/>
              <a:t>Researcher/ISSO submits request for policy guidance related to the approval/use of mobile applications within the </a:t>
            </a:r>
            <a:r>
              <a:rPr lang="en-US" sz="1600" u="sng" dirty="0">
                <a:solidFill>
                  <a:srgbClr val="205493"/>
                </a:solidFill>
                <a:latin typeface="-apple-system"/>
              </a:rPr>
              <a:t>VHA Regulatory Research Cybersecurity Guidance ServiceNow Catalog.</a:t>
            </a:r>
            <a:endParaRPr lang="en-US" sz="1600" dirty="0"/>
          </a:p>
          <a:p>
            <a:endParaRPr lang="en-US" sz="1600" dirty="0"/>
          </a:p>
          <a:p>
            <a:r>
              <a:rPr lang="en-US" sz="1600" b="1" dirty="0"/>
              <a:t>Use Case #2: </a:t>
            </a:r>
            <a:r>
              <a:rPr lang="en-US" sz="1600" dirty="0"/>
              <a:t>Research study will be sharing research data with research collaborator and wonders what security considerations should be considered when transferring data to collaborator.</a:t>
            </a:r>
          </a:p>
          <a:p>
            <a:r>
              <a:rPr lang="en-US" sz="1600" b="1" dirty="0"/>
              <a:t>Action: </a:t>
            </a:r>
            <a:r>
              <a:rPr lang="en-US" sz="1600" dirty="0"/>
              <a:t>Researcher/ISSO submits request within the </a:t>
            </a:r>
            <a:r>
              <a:rPr lang="en-US" sz="1600" u="sng" dirty="0">
                <a:solidFill>
                  <a:srgbClr val="205493"/>
                </a:solidFill>
                <a:latin typeface="-apple-system"/>
              </a:rPr>
              <a:t>VHA Regulatory Research Cybersecurity Guidance ServiceNow Catalog </a:t>
            </a:r>
            <a:r>
              <a:rPr lang="en-US" sz="1600" dirty="0"/>
              <a:t>for data protection policy guidance when data is leaving the protected boundary of the VA </a:t>
            </a:r>
          </a:p>
        </p:txBody>
      </p:sp>
      <p:sp>
        <p:nvSpPr>
          <p:cNvPr id="29" name="TextBox 28">
            <a:extLst>
              <a:ext uri="{FF2B5EF4-FFF2-40B4-BE49-F238E27FC236}">
                <a16:creationId xmlns:a16="http://schemas.microsoft.com/office/drawing/2014/main" id="{AD1464F5-3758-44D2-B8A7-890C125D4E85}"/>
              </a:ext>
            </a:extLst>
          </p:cNvPr>
          <p:cNvSpPr txBox="1"/>
          <p:nvPr/>
        </p:nvSpPr>
        <p:spPr>
          <a:xfrm>
            <a:off x="115230" y="2115984"/>
            <a:ext cx="2850704" cy="4524315"/>
          </a:xfrm>
          <a:prstGeom prst="rect">
            <a:avLst/>
          </a:prstGeom>
          <a:noFill/>
          <a:ln>
            <a:solidFill>
              <a:schemeClr val="bg2"/>
            </a:solidFill>
          </a:ln>
        </p:spPr>
        <p:txBody>
          <a:bodyPr wrap="square" rtlCol="0">
            <a:spAutoFit/>
          </a:bodyPr>
          <a:lstStyle/>
          <a:p>
            <a:r>
              <a:rPr lang="en-US" sz="1600" b="1" dirty="0"/>
              <a:t>Cybersecurity/Information Security Policy Guidance</a:t>
            </a:r>
          </a:p>
          <a:p>
            <a:endParaRPr lang="en-US" sz="1600" dirty="0"/>
          </a:p>
          <a:p>
            <a:r>
              <a:rPr lang="en-US" sz="1600" dirty="0"/>
              <a:t>Request for services related to general policy related guidance (i.e. Security Control Requirements, Software Compliance, Approved Technologies, Research Devices/Equipment, Mobile &amp; Collaborative Technologies, Policy Compliance or other general requests)</a:t>
            </a:r>
          </a:p>
          <a:p>
            <a:endParaRPr lang="en-US" sz="1600" dirty="0"/>
          </a:p>
          <a:p>
            <a:r>
              <a:rPr lang="en-US" sz="1600" dirty="0">
                <a:hlinkClick r:id="rId3"/>
              </a:rPr>
              <a:t>VHA Regulatory Research Cybersecurity Guidance - VA </a:t>
            </a:r>
            <a:r>
              <a:rPr lang="en-US" sz="1600" dirty="0" err="1">
                <a:hlinkClick r:id="rId3"/>
              </a:rPr>
              <a:t>ServicePortal</a:t>
            </a:r>
            <a:r>
              <a:rPr lang="en-US" sz="1600" dirty="0">
                <a:hlinkClick r:id="rId3"/>
              </a:rPr>
              <a:t> v2</a:t>
            </a:r>
            <a:endParaRPr lang="en-US" sz="1600" dirty="0"/>
          </a:p>
          <a:p>
            <a:endParaRPr lang="en-US" sz="1600" dirty="0"/>
          </a:p>
        </p:txBody>
      </p:sp>
    </p:spTree>
    <p:extLst>
      <p:ext uri="{BB962C8B-B14F-4D97-AF65-F5344CB8AC3E}">
        <p14:creationId xmlns:p14="http://schemas.microsoft.com/office/powerpoint/2010/main" val="136483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Use Cases | </a:t>
            </a:r>
            <a:r>
              <a:rPr lang="en-US" dirty="0">
                <a:solidFill>
                  <a:schemeClr val="tx1"/>
                </a:solidFill>
                <a:latin typeface="Calibri" panose="020F0502020204030204"/>
              </a:rPr>
              <a:t>Security Consultation/Review</a:t>
            </a:r>
            <a:endParaRPr lang="en-US" dirty="0">
              <a:solidFill>
                <a:schemeClr val="tx1"/>
              </a:solidFill>
            </a:endParaRPr>
          </a:p>
        </p:txBody>
      </p:sp>
      <p:sp>
        <p:nvSpPr>
          <p:cNvPr id="10" name="Arrow: Right 9">
            <a:extLst>
              <a:ext uri="{FF2B5EF4-FFF2-40B4-BE49-F238E27FC236}">
                <a16:creationId xmlns:a16="http://schemas.microsoft.com/office/drawing/2014/main" id="{68E62819-C5E4-48D0-BE21-FB249D00A551}"/>
              </a:ext>
            </a:extLst>
          </p:cNvPr>
          <p:cNvSpPr/>
          <p:nvPr/>
        </p:nvSpPr>
        <p:spPr>
          <a:xfrm>
            <a:off x="128238" y="1075230"/>
            <a:ext cx="8887523" cy="1368000"/>
          </a:xfrm>
          <a:prstGeom prst="rightArrow">
            <a:avLst/>
          </a:prstGeom>
          <a:solidFill>
            <a:schemeClr val="accent2">
              <a:lumMod val="75000"/>
            </a:schemeClr>
          </a:solidFill>
          <a:ln>
            <a:solidFill>
              <a:schemeClr val="tx1"/>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DD2FB424-5A4B-44BE-8EDC-2543E6AE8BCA}"/>
              </a:ext>
            </a:extLst>
          </p:cNvPr>
          <p:cNvSpPr txBox="1"/>
          <p:nvPr/>
        </p:nvSpPr>
        <p:spPr>
          <a:xfrm>
            <a:off x="448048" y="1410007"/>
            <a:ext cx="7828657" cy="684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93040" rIns="0" bIns="193040" numCol="1" spcCol="1270" anchor="ctr" anchorCtr="0">
            <a:noAutofit/>
          </a:bodyPr>
          <a:lstStyle/>
          <a:p>
            <a:r>
              <a:rPr lang="en-US" sz="2400" b="1" dirty="0">
                <a:solidFill>
                  <a:schemeClr val="bg1"/>
                </a:solidFill>
              </a:rPr>
              <a:t>Protocol Security Consultation/Review</a:t>
            </a:r>
          </a:p>
        </p:txBody>
      </p:sp>
      <p:sp>
        <p:nvSpPr>
          <p:cNvPr id="12" name="TextBox 11">
            <a:extLst>
              <a:ext uri="{FF2B5EF4-FFF2-40B4-BE49-F238E27FC236}">
                <a16:creationId xmlns:a16="http://schemas.microsoft.com/office/drawing/2014/main" id="{A4193CE2-B791-479C-9939-2C6D3CAC7E1E}"/>
              </a:ext>
            </a:extLst>
          </p:cNvPr>
          <p:cNvSpPr txBox="1"/>
          <p:nvPr/>
        </p:nvSpPr>
        <p:spPr>
          <a:xfrm>
            <a:off x="2965934" y="2106161"/>
            <a:ext cx="5230212" cy="3046988"/>
          </a:xfrm>
          <a:prstGeom prst="rect">
            <a:avLst/>
          </a:prstGeom>
          <a:noFill/>
          <a:ln>
            <a:solidFill>
              <a:schemeClr val="bg2"/>
            </a:solidFill>
          </a:ln>
        </p:spPr>
        <p:txBody>
          <a:bodyPr wrap="square" rtlCol="0">
            <a:spAutoFit/>
          </a:bodyPr>
          <a:lstStyle/>
          <a:p>
            <a:pPr lvl="0"/>
            <a:r>
              <a:rPr lang="en-US" sz="1600" b="1" dirty="0">
                <a:solidFill>
                  <a:prstClr val="black"/>
                </a:solidFill>
              </a:rPr>
              <a:t>Use Case#1: </a:t>
            </a:r>
            <a:r>
              <a:rPr lang="en-US" sz="1600" dirty="0">
                <a:solidFill>
                  <a:prstClr val="black"/>
                </a:solidFill>
              </a:rPr>
              <a:t>Researcher is conducting a retrospective study and wonders if an ERDSP is required.</a:t>
            </a:r>
          </a:p>
          <a:p>
            <a:r>
              <a:rPr lang="en-US" sz="1600" b="1" dirty="0">
                <a:solidFill>
                  <a:prstClr val="black"/>
                </a:solidFill>
              </a:rPr>
              <a:t>Action: </a:t>
            </a:r>
            <a:r>
              <a:rPr lang="en-US" sz="1600" dirty="0">
                <a:solidFill>
                  <a:prstClr val="black"/>
                </a:solidFill>
              </a:rPr>
              <a:t>Researcher/ISSO submits request </a:t>
            </a:r>
            <a:r>
              <a:rPr lang="en-US" sz="1600" dirty="0"/>
              <a:t>within the </a:t>
            </a:r>
            <a:r>
              <a:rPr lang="en-US" sz="1600" u="sng" dirty="0">
                <a:solidFill>
                  <a:srgbClr val="205493"/>
                </a:solidFill>
                <a:latin typeface="-apple-system"/>
              </a:rPr>
              <a:t>VHA Regulatory Research Cybersecurity Guidance ServiceNow Catalog </a:t>
            </a:r>
            <a:r>
              <a:rPr lang="en-US" sz="1600" dirty="0">
                <a:solidFill>
                  <a:prstClr val="black"/>
                </a:solidFill>
              </a:rPr>
              <a:t>for research study protocol security consultation.</a:t>
            </a:r>
          </a:p>
          <a:p>
            <a:pPr lvl="0"/>
            <a:endParaRPr lang="en-US" sz="1600" dirty="0">
              <a:solidFill>
                <a:prstClr val="black"/>
              </a:solidFill>
            </a:endParaRPr>
          </a:p>
          <a:p>
            <a:pPr lvl="0"/>
            <a:r>
              <a:rPr lang="en-US" sz="1600" b="1" dirty="0">
                <a:solidFill>
                  <a:prstClr val="black"/>
                </a:solidFill>
              </a:rPr>
              <a:t>Use Case #2: </a:t>
            </a:r>
            <a:r>
              <a:rPr lang="en-US" sz="1600" dirty="0">
                <a:solidFill>
                  <a:prstClr val="black"/>
                </a:solidFill>
              </a:rPr>
              <a:t>Researcher is unsure of data classification levels for data being collected during research study.</a:t>
            </a:r>
          </a:p>
          <a:p>
            <a:r>
              <a:rPr lang="en-US" sz="1600" b="1" dirty="0">
                <a:solidFill>
                  <a:prstClr val="black"/>
                </a:solidFill>
              </a:rPr>
              <a:t>Action: </a:t>
            </a:r>
            <a:r>
              <a:rPr lang="en-US" sz="1600" dirty="0">
                <a:solidFill>
                  <a:prstClr val="black"/>
                </a:solidFill>
              </a:rPr>
              <a:t>Researcher/ISSO submits request </a:t>
            </a:r>
            <a:r>
              <a:rPr lang="en-US" sz="1600" dirty="0"/>
              <a:t>within the </a:t>
            </a:r>
            <a:r>
              <a:rPr lang="en-US" sz="1600" u="sng" dirty="0">
                <a:solidFill>
                  <a:srgbClr val="205493"/>
                </a:solidFill>
                <a:latin typeface="-apple-system"/>
              </a:rPr>
              <a:t>VHA Regulatory Research Cybersecurity Guidance ServiceNow Catalog </a:t>
            </a:r>
            <a:r>
              <a:rPr lang="en-US" sz="1600" dirty="0">
                <a:solidFill>
                  <a:prstClr val="black"/>
                </a:solidFill>
              </a:rPr>
              <a:t>to assess data classification used in the research study.</a:t>
            </a:r>
          </a:p>
        </p:txBody>
      </p:sp>
      <p:sp>
        <p:nvSpPr>
          <p:cNvPr id="17" name="TextBox 16">
            <a:extLst>
              <a:ext uri="{FF2B5EF4-FFF2-40B4-BE49-F238E27FC236}">
                <a16:creationId xmlns:a16="http://schemas.microsoft.com/office/drawing/2014/main" id="{774B8F46-6CB3-44A4-9FB7-C2C7442C83F8}"/>
              </a:ext>
            </a:extLst>
          </p:cNvPr>
          <p:cNvSpPr txBox="1"/>
          <p:nvPr/>
        </p:nvSpPr>
        <p:spPr>
          <a:xfrm>
            <a:off x="115230" y="2106168"/>
            <a:ext cx="2850704" cy="4278094"/>
          </a:xfrm>
          <a:prstGeom prst="rect">
            <a:avLst/>
          </a:prstGeom>
          <a:noFill/>
          <a:ln>
            <a:solidFill>
              <a:schemeClr val="bg2"/>
            </a:solidFill>
          </a:ln>
        </p:spPr>
        <p:txBody>
          <a:bodyPr wrap="square" rtlCol="0">
            <a:spAutoFit/>
          </a:bodyPr>
          <a:lstStyle/>
          <a:p>
            <a:r>
              <a:rPr lang="en-US" sz="1600" b="1" dirty="0"/>
              <a:t>Research Study/Protocol/Clinical Trial Information Security Consultation/Review</a:t>
            </a:r>
          </a:p>
          <a:p>
            <a:endParaRPr lang="en-US" sz="1600" b="1" dirty="0"/>
          </a:p>
          <a:p>
            <a:r>
              <a:rPr lang="en-US" sz="1600" dirty="0"/>
              <a:t>Request for services related to security considerations during the planning, design &amp; post-approval phases of a research study/protocol/clinical trial and applicability of the Enterprise Research Data</a:t>
            </a:r>
          </a:p>
          <a:p>
            <a:r>
              <a:rPr lang="en-US" sz="1600" dirty="0"/>
              <a:t>Security Plan (ERDSP)</a:t>
            </a:r>
          </a:p>
          <a:p>
            <a:endParaRPr lang="en-US" sz="1600" dirty="0"/>
          </a:p>
          <a:p>
            <a:r>
              <a:rPr lang="en-US" sz="1600" dirty="0">
                <a:hlinkClick r:id="rId3"/>
              </a:rPr>
              <a:t>VHA Regulatory Research Cybersecurity Guidance - VA </a:t>
            </a:r>
            <a:r>
              <a:rPr lang="en-US" sz="1600" dirty="0" err="1">
                <a:hlinkClick r:id="rId3"/>
              </a:rPr>
              <a:t>ServicePortal</a:t>
            </a:r>
            <a:r>
              <a:rPr lang="en-US" sz="1600" dirty="0">
                <a:hlinkClick r:id="rId3"/>
              </a:rPr>
              <a:t> v2</a:t>
            </a:r>
            <a:endParaRPr lang="en-US" sz="1600" dirty="0"/>
          </a:p>
        </p:txBody>
      </p:sp>
    </p:spTree>
    <p:extLst>
      <p:ext uri="{BB962C8B-B14F-4D97-AF65-F5344CB8AC3E}">
        <p14:creationId xmlns:p14="http://schemas.microsoft.com/office/powerpoint/2010/main" val="3199210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Use Cases | Electronic Data Transmission Review</a:t>
            </a:r>
          </a:p>
        </p:txBody>
      </p:sp>
      <p:sp>
        <p:nvSpPr>
          <p:cNvPr id="10" name="Arrow: Right 9">
            <a:extLst>
              <a:ext uri="{FF2B5EF4-FFF2-40B4-BE49-F238E27FC236}">
                <a16:creationId xmlns:a16="http://schemas.microsoft.com/office/drawing/2014/main" id="{68E62819-C5E4-48D0-BE21-FB249D00A551}"/>
              </a:ext>
            </a:extLst>
          </p:cNvPr>
          <p:cNvSpPr/>
          <p:nvPr/>
        </p:nvSpPr>
        <p:spPr>
          <a:xfrm>
            <a:off x="128238" y="1075230"/>
            <a:ext cx="8887523" cy="1368000"/>
          </a:xfrm>
          <a:prstGeom prst="rightArrow">
            <a:avLst/>
          </a:prstGeom>
          <a:solidFill>
            <a:srgbClr val="7030A0"/>
          </a:solidFill>
          <a:ln>
            <a:solidFill>
              <a:schemeClr val="tx1"/>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DD2FB424-5A4B-44BE-8EDC-2543E6AE8BCA}"/>
              </a:ext>
            </a:extLst>
          </p:cNvPr>
          <p:cNvSpPr txBox="1"/>
          <p:nvPr/>
        </p:nvSpPr>
        <p:spPr>
          <a:xfrm>
            <a:off x="448048" y="1410007"/>
            <a:ext cx="7828657" cy="684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93040" rIns="0" bIns="193040" numCol="1" spcCol="1270" anchor="ctr" anchorCtr="0">
            <a:noAutofit/>
          </a:bodyPr>
          <a:lstStyle/>
          <a:p>
            <a:r>
              <a:rPr lang="en-US" sz="2400" b="1" dirty="0">
                <a:solidFill>
                  <a:schemeClr val="bg1"/>
                </a:solidFill>
              </a:rPr>
              <a:t>Electronic Data Transmission Review</a:t>
            </a:r>
          </a:p>
        </p:txBody>
      </p:sp>
      <p:sp>
        <p:nvSpPr>
          <p:cNvPr id="7" name="TextBox 6">
            <a:extLst>
              <a:ext uri="{FF2B5EF4-FFF2-40B4-BE49-F238E27FC236}">
                <a16:creationId xmlns:a16="http://schemas.microsoft.com/office/drawing/2014/main" id="{D103C560-8A37-4883-A667-4514ED065734}"/>
              </a:ext>
            </a:extLst>
          </p:cNvPr>
          <p:cNvSpPr txBox="1"/>
          <p:nvPr/>
        </p:nvSpPr>
        <p:spPr>
          <a:xfrm>
            <a:off x="2965934" y="2126874"/>
            <a:ext cx="5051793" cy="2862322"/>
          </a:xfrm>
          <a:prstGeom prst="rect">
            <a:avLst/>
          </a:prstGeom>
          <a:noFill/>
          <a:ln>
            <a:solidFill>
              <a:schemeClr val="bg2"/>
            </a:solidFill>
          </a:ln>
        </p:spPr>
        <p:txBody>
          <a:bodyPr wrap="square" rtlCol="0">
            <a:spAutoFit/>
          </a:bodyPr>
          <a:lstStyle/>
          <a:p>
            <a:pPr lvl="0"/>
            <a:r>
              <a:rPr lang="en-US" sz="1600" b="1" dirty="0">
                <a:solidFill>
                  <a:prstClr val="black"/>
                </a:solidFill>
              </a:rPr>
              <a:t>Use Case#1: </a:t>
            </a:r>
            <a:r>
              <a:rPr lang="en-US" sz="1600" dirty="0">
                <a:solidFill>
                  <a:prstClr val="black"/>
                </a:solidFill>
              </a:rPr>
              <a:t>Researcher will be participating in clinical trial using the sponsors </a:t>
            </a:r>
            <a:r>
              <a:rPr lang="en-US" sz="1600" dirty="0" err="1">
                <a:solidFill>
                  <a:prstClr val="black"/>
                </a:solidFill>
              </a:rPr>
              <a:t>eDC</a:t>
            </a:r>
            <a:r>
              <a:rPr lang="en-US" sz="1600" dirty="0">
                <a:solidFill>
                  <a:prstClr val="black"/>
                </a:solidFill>
              </a:rPr>
              <a:t> system and is unsure if system is approved for use at the VA for research.</a:t>
            </a:r>
          </a:p>
          <a:p>
            <a:r>
              <a:rPr lang="en-US" sz="1600" b="1" dirty="0">
                <a:solidFill>
                  <a:prstClr val="black"/>
                </a:solidFill>
              </a:rPr>
              <a:t>Action: </a:t>
            </a:r>
            <a:r>
              <a:rPr lang="en-US" sz="1600" dirty="0">
                <a:solidFill>
                  <a:prstClr val="black"/>
                </a:solidFill>
              </a:rPr>
              <a:t>Researcher/ISSO submits request </a:t>
            </a:r>
            <a:r>
              <a:rPr lang="en-US" sz="1600" dirty="0"/>
              <a:t>within the </a:t>
            </a:r>
            <a:r>
              <a:rPr lang="en-US" sz="1600" u="sng" dirty="0">
                <a:solidFill>
                  <a:srgbClr val="205493"/>
                </a:solidFill>
                <a:latin typeface="-apple-system"/>
              </a:rPr>
              <a:t>VHA Regulatory Research Cybersecurity Guidance ServiceNow Catalog </a:t>
            </a:r>
            <a:r>
              <a:rPr lang="en-US" sz="1600" dirty="0">
                <a:solidFill>
                  <a:prstClr val="black"/>
                </a:solidFill>
              </a:rPr>
              <a:t>for research consultation regarding use of the electronic data capture system for use in VA research.</a:t>
            </a:r>
          </a:p>
          <a:p>
            <a:pPr lvl="0"/>
            <a:endParaRPr lang="en-US" sz="1600" dirty="0">
              <a:solidFill>
                <a:prstClr val="black"/>
              </a:solidFill>
            </a:endParaRPr>
          </a:p>
          <a:p>
            <a:pPr lvl="0"/>
            <a:endParaRPr lang="en-US" sz="1600" dirty="0">
              <a:solidFill>
                <a:prstClr val="black"/>
              </a:solidFill>
            </a:endParaRPr>
          </a:p>
          <a:p>
            <a:endParaRPr lang="en-US" dirty="0"/>
          </a:p>
          <a:p>
            <a:endParaRPr lang="en-US" dirty="0"/>
          </a:p>
        </p:txBody>
      </p:sp>
      <p:sp>
        <p:nvSpPr>
          <p:cNvPr id="8" name="TextBox 7">
            <a:extLst>
              <a:ext uri="{FF2B5EF4-FFF2-40B4-BE49-F238E27FC236}">
                <a16:creationId xmlns:a16="http://schemas.microsoft.com/office/drawing/2014/main" id="{12A14A57-40CC-4A4D-B954-3466377057AB}"/>
              </a:ext>
            </a:extLst>
          </p:cNvPr>
          <p:cNvSpPr txBox="1"/>
          <p:nvPr/>
        </p:nvSpPr>
        <p:spPr>
          <a:xfrm>
            <a:off x="219308" y="2126874"/>
            <a:ext cx="2746625" cy="3539430"/>
          </a:xfrm>
          <a:prstGeom prst="rect">
            <a:avLst/>
          </a:prstGeom>
          <a:noFill/>
          <a:ln>
            <a:solidFill>
              <a:schemeClr val="bg2"/>
            </a:solidFill>
          </a:ln>
        </p:spPr>
        <p:txBody>
          <a:bodyPr wrap="square" rtlCol="0">
            <a:spAutoFit/>
          </a:bodyPr>
          <a:lstStyle/>
          <a:p>
            <a:r>
              <a:rPr lang="en-US" sz="1600" b="1" dirty="0"/>
              <a:t>Electronic Data Transmission Review  </a:t>
            </a:r>
          </a:p>
          <a:p>
            <a:endParaRPr lang="en-US" sz="1600" dirty="0"/>
          </a:p>
          <a:p>
            <a:r>
              <a:rPr lang="en-US" sz="1600" dirty="0"/>
              <a:t>Request for services related to the security review of a collaborative or clinical trial sponsor’s electronic case report form (eCRF), electronic data capture (</a:t>
            </a:r>
            <a:r>
              <a:rPr lang="en-US" sz="1600" dirty="0" err="1"/>
              <a:t>eDC</a:t>
            </a:r>
            <a:r>
              <a:rPr lang="en-US" sz="1600" dirty="0"/>
              <a:t>) system, or website</a:t>
            </a:r>
          </a:p>
          <a:p>
            <a:endParaRPr lang="en-US" sz="1600" dirty="0"/>
          </a:p>
          <a:p>
            <a:r>
              <a:rPr lang="en-US" sz="1600" dirty="0">
                <a:hlinkClick r:id="rId3"/>
              </a:rPr>
              <a:t>VHA Regulatory Research Cybersecurity Guidance - VA </a:t>
            </a:r>
            <a:r>
              <a:rPr lang="en-US" sz="1600" dirty="0" err="1">
                <a:hlinkClick r:id="rId3"/>
              </a:rPr>
              <a:t>ServicePortal</a:t>
            </a:r>
            <a:r>
              <a:rPr lang="en-US" sz="1600" dirty="0">
                <a:hlinkClick r:id="rId3"/>
              </a:rPr>
              <a:t> v2</a:t>
            </a:r>
            <a:endParaRPr lang="en-US" sz="1600" dirty="0"/>
          </a:p>
        </p:txBody>
      </p:sp>
    </p:spTree>
    <p:extLst>
      <p:ext uri="{BB962C8B-B14F-4D97-AF65-F5344CB8AC3E}">
        <p14:creationId xmlns:p14="http://schemas.microsoft.com/office/powerpoint/2010/main" val="2941175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Use Cases | </a:t>
            </a:r>
            <a:r>
              <a:rPr lang="en-US" dirty="0">
                <a:solidFill>
                  <a:schemeClr val="tx1"/>
                </a:solidFill>
                <a:latin typeface="Calibri" panose="020F0502020204030204"/>
              </a:rPr>
              <a:t>Research Agreement Review</a:t>
            </a:r>
            <a:endParaRPr lang="en-US" dirty="0">
              <a:solidFill>
                <a:schemeClr val="tx1"/>
              </a:solidFill>
            </a:endParaRPr>
          </a:p>
        </p:txBody>
      </p:sp>
      <p:sp>
        <p:nvSpPr>
          <p:cNvPr id="10" name="Arrow: Right 9">
            <a:extLst>
              <a:ext uri="{FF2B5EF4-FFF2-40B4-BE49-F238E27FC236}">
                <a16:creationId xmlns:a16="http://schemas.microsoft.com/office/drawing/2014/main" id="{68E62819-C5E4-48D0-BE21-FB249D00A551}"/>
              </a:ext>
            </a:extLst>
          </p:cNvPr>
          <p:cNvSpPr/>
          <p:nvPr/>
        </p:nvSpPr>
        <p:spPr>
          <a:xfrm>
            <a:off x="128238" y="1075230"/>
            <a:ext cx="8887523" cy="1368000"/>
          </a:xfrm>
          <a:prstGeom prst="rightArrow">
            <a:avLst/>
          </a:prstGeom>
          <a:solidFill>
            <a:schemeClr val="accent6">
              <a:lumMod val="75000"/>
            </a:schemeClr>
          </a:solidFill>
          <a:ln>
            <a:solidFill>
              <a:schemeClr val="tx1"/>
            </a:solidFill>
          </a:ln>
          <a:scene3d>
            <a:camera prst="orthographicFront"/>
            <a:lightRig rig="threePt" dir="t"/>
          </a:scene3d>
          <a:sp3d>
            <a:bevelT w="101600" prst="ribl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DD2FB424-5A4B-44BE-8EDC-2543E6AE8BCA}"/>
              </a:ext>
            </a:extLst>
          </p:cNvPr>
          <p:cNvSpPr txBox="1"/>
          <p:nvPr/>
        </p:nvSpPr>
        <p:spPr>
          <a:xfrm>
            <a:off x="448048" y="1410007"/>
            <a:ext cx="7828657" cy="684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93040" rIns="0" bIns="193040" numCol="1" spcCol="1270" anchor="ctr" anchorCtr="0">
            <a:noAutofit/>
          </a:bodyPr>
          <a:lstStyle/>
          <a:p>
            <a:r>
              <a:rPr lang="en-US" sz="2400" b="1" dirty="0">
                <a:solidFill>
                  <a:schemeClr val="bg1"/>
                </a:solidFill>
              </a:rPr>
              <a:t>Research Agreement Review</a:t>
            </a:r>
          </a:p>
        </p:txBody>
      </p:sp>
      <p:sp>
        <p:nvSpPr>
          <p:cNvPr id="9" name="TextBox 8">
            <a:extLst>
              <a:ext uri="{FF2B5EF4-FFF2-40B4-BE49-F238E27FC236}">
                <a16:creationId xmlns:a16="http://schemas.microsoft.com/office/drawing/2014/main" id="{1D8EA10E-864C-4118-83C8-8C8C739D8772}"/>
              </a:ext>
            </a:extLst>
          </p:cNvPr>
          <p:cNvSpPr txBox="1"/>
          <p:nvPr/>
        </p:nvSpPr>
        <p:spPr>
          <a:xfrm>
            <a:off x="2965934" y="2119417"/>
            <a:ext cx="5144396" cy="2585323"/>
          </a:xfrm>
          <a:prstGeom prst="rect">
            <a:avLst/>
          </a:prstGeom>
          <a:noFill/>
          <a:ln>
            <a:solidFill>
              <a:schemeClr val="bg2"/>
            </a:solidFill>
          </a:ln>
        </p:spPr>
        <p:txBody>
          <a:bodyPr wrap="square" rtlCol="0">
            <a:spAutoFit/>
          </a:bodyPr>
          <a:lstStyle/>
          <a:p>
            <a:pPr lvl="0"/>
            <a:r>
              <a:rPr lang="en-US" sz="1600" b="1" dirty="0"/>
              <a:t>Use Case#1: </a:t>
            </a:r>
            <a:r>
              <a:rPr lang="en-US" sz="1600" dirty="0"/>
              <a:t>A researcher requests assistance with determining if a DUA is the appropriate agreement for VA data being collected, processed and stored on an external information system.   </a:t>
            </a:r>
          </a:p>
          <a:p>
            <a:pPr lvl="0"/>
            <a:r>
              <a:rPr lang="en-US" sz="1600" b="1" dirty="0"/>
              <a:t>Action: </a:t>
            </a:r>
            <a:r>
              <a:rPr lang="en-US" sz="1600" dirty="0"/>
              <a:t>Researcher/ISSO submits request to RSD for research guidance to obtain assistance in determining if a DUA is appropriate in this case for the collection, processing or storing of VA data on an external information system.</a:t>
            </a:r>
          </a:p>
          <a:p>
            <a:pPr lvl="0"/>
            <a:endParaRPr lang="en-US" sz="1600" dirty="0">
              <a:solidFill>
                <a:prstClr val="black"/>
              </a:solidFill>
            </a:endParaRPr>
          </a:p>
          <a:p>
            <a:endParaRPr lang="en-US" dirty="0"/>
          </a:p>
        </p:txBody>
      </p:sp>
      <p:sp>
        <p:nvSpPr>
          <p:cNvPr id="12" name="TextBox 11">
            <a:extLst>
              <a:ext uri="{FF2B5EF4-FFF2-40B4-BE49-F238E27FC236}">
                <a16:creationId xmlns:a16="http://schemas.microsoft.com/office/drawing/2014/main" id="{E11AB2B0-4665-4BB6-8EEC-15AFA2AC7D14}"/>
              </a:ext>
            </a:extLst>
          </p:cNvPr>
          <p:cNvSpPr txBox="1"/>
          <p:nvPr/>
        </p:nvSpPr>
        <p:spPr>
          <a:xfrm>
            <a:off x="244258" y="2119417"/>
            <a:ext cx="2721676" cy="3539430"/>
          </a:xfrm>
          <a:prstGeom prst="rect">
            <a:avLst/>
          </a:prstGeom>
          <a:noFill/>
          <a:ln>
            <a:solidFill>
              <a:schemeClr val="bg2"/>
            </a:solidFill>
          </a:ln>
        </p:spPr>
        <p:txBody>
          <a:bodyPr wrap="square" rtlCol="0">
            <a:spAutoFit/>
          </a:bodyPr>
          <a:lstStyle/>
          <a:p>
            <a:r>
              <a:rPr lang="en-US" sz="1600" b="1" dirty="0"/>
              <a:t>Cybersecurity/Information Security Policy Guidance</a:t>
            </a:r>
          </a:p>
          <a:p>
            <a:r>
              <a:rPr lang="en-US" sz="1600" b="1" dirty="0"/>
              <a:t>Research Agreement Review</a:t>
            </a:r>
          </a:p>
          <a:p>
            <a:r>
              <a:rPr lang="en-US" sz="1600" b="1" dirty="0"/>
              <a:t>  </a:t>
            </a:r>
          </a:p>
          <a:p>
            <a:r>
              <a:rPr lang="en-US" sz="1600" dirty="0"/>
              <a:t>Request for services related to the security review of a VHA Research Data Use Agreement (DUA) or contract (6500.6 Checklist)</a:t>
            </a:r>
          </a:p>
          <a:p>
            <a:endParaRPr lang="en-US" sz="1600" dirty="0"/>
          </a:p>
          <a:p>
            <a:endParaRPr lang="en-US" sz="1600" dirty="0"/>
          </a:p>
          <a:p>
            <a:r>
              <a:rPr lang="en-US" sz="1600" dirty="0">
                <a:hlinkClick r:id="rId3"/>
              </a:rPr>
              <a:t>VHA Regulatory Research Cybersecurity Guidance - VA </a:t>
            </a:r>
            <a:r>
              <a:rPr lang="en-US" sz="1600" dirty="0" err="1">
                <a:hlinkClick r:id="rId3"/>
              </a:rPr>
              <a:t>ServicePortal</a:t>
            </a:r>
            <a:r>
              <a:rPr lang="en-US" sz="1600" dirty="0">
                <a:hlinkClick r:id="rId3"/>
              </a:rPr>
              <a:t> v2</a:t>
            </a:r>
            <a:endParaRPr lang="en-US" sz="1600" dirty="0"/>
          </a:p>
        </p:txBody>
      </p:sp>
    </p:spTree>
    <p:extLst>
      <p:ext uri="{BB962C8B-B14F-4D97-AF65-F5344CB8AC3E}">
        <p14:creationId xmlns:p14="http://schemas.microsoft.com/office/powerpoint/2010/main" val="3969756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613475C-2E50-4520-A405-EF896C76C3A9}"/>
              </a:ext>
            </a:extLst>
          </p:cNvPr>
          <p:cNvSpPr>
            <a:spLocks noGrp="1"/>
          </p:cNvSpPr>
          <p:nvPr>
            <p:ph type="sldNum" sz="quarter" idx="10"/>
          </p:nvPr>
        </p:nvSpPr>
        <p:spPr>
          <a:xfrm>
            <a:off x="241299" y="6356350"/>
            <a:ext cx="1926608" cy="365125"/>
          </a:xfrm>
        </p:spPr>
        <p:txBody>
          <a:bodyPr vert="horz" lIns="91440" tIns="45720" rIns="91440" bIns="45720" rtlCol="0" anchor="ctr">
            <a:normAutofit/>
          </a:bodyPr>
          <a:lstStyle/>
          <a:p>
            <a:pPr algn="l">
              <a:spcAft>
                <a:spcPts val="600"/>
              </a:spcAft>
            </a:pPr>
            <a:fld id="{E573346A-FCA4-684E-8D18-26E8324063ED}" type="slidenum">
              <a:rPr lang="en-US">
                <a:solidFill>
                  <a:srgbClr val="FFFFFF"/>
                </a:solidFill>
              </a:rPr>
              <a:pPr algn="l">
                <a:spcAft>
                  <a:spcPts val="600"/>
                </a:spcAft>
              </a:pPr>
              <a:t>18</a:t>
            </a:fld>
            <a:endParaRPr lang="en-US">
              <a:solidFill>
                <a:srgbClr val="FFFFFF"/>
              </a:solidFill>
            </a:endParaRPr>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100ACF57-CBED-46A4-A139-86ABEF7CDD2E}"/>
              </a:ext>
            </a:extLst>
          </p:cNvPr>
          <p:cNvSpPr>
            <a:spLocks noGrp="1"/>
          </p:cNvSpPr>
          <p:nvPr>
            <p:ph type="title"/>
          </p:nvPr>
        </p:nvSpPr>
        <p:spPr>
          <a:xfrm>
            <a:off x="2403481" y="2353641"/>
            <a:ext cx="4337037" cy="2150719"/>
          </a:xfrm>
          <a:noFill/>
        </p:spPr>
        <p:txBody>
          <a:bodyPr vert="horz" lIns="91440" tIns="45720" rIns="91440" bIns="45720" rtlCol="0" anchor="ctr">
            <a:normAutofit/>
          </a:bodyPr>
          <a:lstStyle/>
          <a:p>
            <a:r>
              <a:rPr lang="en-US" sz="3100" kern="1200" dirty="0">
                <a:solidFill>
                  <a:srgbClr val="080808"/>
                </a:solidFill>
                <a:latin typeface="+mj-lt"/>
                <a:ea typeface="+mj-ea"/>
                <a:cs typeface="+mj-cs"/>
              </a:rPr>
              <a:t>Poll Questions!</a:t>
            </a: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3041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r>
              <a:rPr lang="en-US" sz="2800" dirty="0">
                <a:solidFill>
                  <a:srgbClr val="080808"/>
                </a:solidFill>
                <a:latin typeface="+mj-lt"/>
                <a:ea typeface="+mj-ea"/>
                <a:cs typeface="+mj-cs"/>
              </a:rPr>
              <a:t>Poll Question 3</a:t>
            </a:r>
            <a:endParaRPr lang="en-US" dirty="0"/>
          </a:p>
        </p:txBody>
      </p:sp>
      <p:sp>
        <p:nvSpPr>
          <p:cNvPr id="3" name="Content Placeholder 2">
            <a:extLst>
              <a:ext uri="{FF2B5EF4-FFF2-40B4-BE49-F238E27FC236}">
                <a16:creationId xmlns:a16="http://schemas.microsoft.com/office/drawing/2014/main" id="{E048AB21-081E-446D-B66A-D320118E04CA}"/>
              </a:ext>
            </a:extLst>
          </p:cNvPr>
          <p:cNvSpPr>
            <a:spLocks noGrp="1"/>
          </p:cNvSpPr>
          <p:nvPr>
            <p:ph idx="1"/>
          </p:nvPr>
        </p:nvSpPr>
        <p:spPr/>
        <p:txBody>
          <a:bodyPr/>
          <a:lstStyle/>
          <a:p>
            <a:pPr marL="0" indent="0">
              <a:buFont typeface="+mj-lt"/>
              <a:buNone/>
            </a:pPr>
            <a:r>
              <a:rPr lang="en-US" dirty="0"/>
              <a:t>Select the platform used for the new </a:t>
            </a:r>
            <a:r>
              <a:rPr lang="en-US" b="1" dirty="0"/>
              <a:t>OIS RSD VHA Regulatory Research Cybersecurity Guidance Request Process &amp; Intake Portal</a:t>
            </a:r>
          </a:p>
          <a:p>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19</a:t>
            </a:fld>
            <a:endParaRPr lang="en-US" dirty="0"/>
          </a:p>
        </p:txBody>
      </p:sp>
      <p:sp>
        <p:nvSpPr>
          <p:cNvPr id="6" name="TextBox 5">
            <a:extLst>
              <a:ext uri="{FF2B5EF4-FFF2-40B4-BE49-F238E27FC236}">
                <a16:creationId xmlns:a16="http://schemas.microsoft.com/office/drawing/2014/main" id="{A22DC23F-1F37-4082-AD6A-C816A69362A3}"/>
              </a:ext>
            </a:extLst>
          </p:cNvPr>
          <p:cNvSpPr txBox="1"/>
          <p:nvPr/>
        </p:nvSpPr>
        <p:spPr>
          <a:xfrm>
            <a:off x="1804712" y="3215404"/>
            <a:ext cx="5681938" cy="2062103"/>
          </a:xfrm>
          <a:prstGeom prst="rect">
            <a:avLst/>
          </a:prstGeom>
          <a:noFill/>
        </p:spPr>
        <p:txBody>
          <a:bodyPr wrap="square" rtlCol="0">
            <a:spAutoFit/>
          </a:bodyPr>
          <a:lstStyle/>
          <a:p>
            <a:pPr marL="0" indent="0" algn="ctr">
              <a:buNone/>
            </a:pPr>
            <a:r>
              <a:rPr lang="en-US" sz="2200" dirty="0"/>
              <a:t>Please answer the poll question when it appears on the right-hand side of your screen. </a:t>
            </a:r>
          </a:p>
          <a:p>
            <a:pPr marL="0" indent="0" algn="ctr">
              <a:buNone/>
            </a:pPr>
            <a:endParaRPr lang="en-US" sz="2200" dirty="0"/>
          </a:p>
          <a:p>
            <a:pPr marL="0" indent="0" algn="ctr">
              <a:buNone/>
            </a:pPr>
            <a:r>
              <a:rPr lang="en-US" sz="2200" dirty="0"/>
              <a:t>Then click the </a:t>
            </a:r>
            <a:r>
              <a:rPr lang="en-US" sz="2200" b="1" u="sng" dirty="0"/>
              <a:t>“Submit” </a:t>
            </a:r>
            <a:r>
              <a:rPr lang="en-US" sz="2200" dirty="0"/>
              <a:t>button located in the lower right-hand corner</a:t>
            </a:r>
          </a:p>
          <a:p>
            <a:pPr algn="ctr"/>
            <a:endParaRPr lang="en-US" dirty="0"/>
          </a:p>
        </p:txBody>
      </p:sp>
    </p:spTree>
    <p:extLst>
      <p:ext uri="{BB962C8B-B14F-4D97-AF65-F5344CB8AC3E}">
        <p14:creationId xmlns:p14="http://schemas.microsoft.com/office/powerpoint/2010/main" val="288940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165474" y="1415443"/>
            <a:ext cx="5764347" cy="1623435"/>
          </a:xfrm>
        </p:spPr>
        <p:txBody>
          <a:bodyPr/>
          <a:lstStyle/>
          <a:p>
            <a:r>
              <a:rPr lang="en-US" dirty="0"/>
              <a:t>OIS RSD VHA Regulatory Research Cybersecurity Guidance Request Process &amp; Intake Portal Role-Base research stakeholder </a:t>
            </a:r>
            <a:r>
              <a:rPr lang="en-US" dirty="0" err="1"/>
              <a:t>tRAINING</a:t>
            </a:r>
            <a:endParaRPr lang="en-US" dirty="0"/>
          </a:p>
        </p:txBody>
      </p:sp>
      <p:sp>
        <p:nvSpPr>
          <p:cNvPr id="8" name="Text Placeholder 7"/>
          <p:cNvSpPr>
            <a:spLocks noGrp="1"/>
          </p:cNvSpPr>
          <p:nvPr>
            <p:ph type="body" sz="quarter" idx="11"/>
          </p:nvPr>
        </p:nvSpPr>
        <p:spPr>
          <a:xfrm>
            <a:off x="3178175" y="4125203"/>
            <a:ext cx="5764347" cy="712285"/>
          </a:xfrm>
        </p:spPr>
        <p:txBody>
          <a:bodyPr/>
          <a:lstStyle/>
          <a:p>
            <a:pPr>
              <a:lnSpc>
                <a:spcPts val="2160"/>
              </a:lnSpc>
              <a:spcBef>
                <a:spcPts val="0"/>
              </a:spcBef>
            </a:pPr>
            <a:r>
              <a:rPr lang="en-US" sz="1800" b="1" i="0" dirty="0"/>
              <a:t>DuJuan Williams, Carol Johnson, Terry Peters</a:t>
            </a:r>
          </a:p>
          <a:p>
            <a:pPr>
              <a:lnSpc>
                <a:spcPts val="2160"/>
              </a:lnSpc>
              <a:spcBef>
                <a:spcPts val="0"/>
              </a:spcBef>
            </a:pPr>
            <a:r>
              <a:rPr lang="en-US" sz="1800" i="0" dirty="0"/>
              <a:t>OIS-SSS-</a:t>
            </a:r>
            <a:r>
              <a:rPr lang="en-US" sz="1800" dirty="0"/>
              <a:t>Research Support Division (RSD)</a:t>
            </a:r>
          </a:p>
        </p:txBody>
      </p:sp>
      <p:sp>
        <p:nvSpPr>
          <p:cNvPr id="11" name="Text Placeholder 10"/>
          <p:cNvSpPr>
            <a:spLocks noGrp="1"/>
          </p:cNvSpPr>
          <p:nvPr>
            <p:ph type="body" sz="quarter" idx="14"/>
          </p:nvPr>
        </p:nvSpPr>
        <p:spPr>
          <a:xfrm>
            <a:off x="3178175" y="4837489"/>
            <a:ext cx="3103563" cy="265176"/>
          </a:xfrm>
        </p:spPr>
        <p:txBody>
          <a:bodyPr/>
          <a:lstStyle/>
          <a:p>
            <a:r>
              <a:rPr lang="en-US" dirty="0"/>
              <a:t>October 8, 2021</a:t>
            </a:r>
          </a:p>
        </p:txBody>
      </p:sp>
      <p:sp>
        <p:nvSpPr>
          <p:cNvPr id="5" name="TextBox 4">
            <a:extLst>
              <a:ext uri="{FF2B5EF4-FFF2-40B4-BE49-F238E27FC236}">
                <a16:creationId xmlns:a16="http://schemas.microsoft.com/office/drawing/2014/main" id="{4B0D38A9-944A-4098-85A5-92ACD7726F48}"/>
              </a:ext>
            </a:extLst>
          </p:cNvPr>
          <p:cNvSpPr txBox="1"/>
          <p:nvPr/>
        </p:nvSpPr>
        <p:spPr>
          <a:xfrm>
            <a:off x="6281738" y="303334"/>
            <a:ext cx="25690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Dial in: 1 – 404 – 397 – 1596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Access Code: </a:t>
            </a:r>
            <a:r>
              <a:rPr lang="en-US" sz="1400" b="0" i="0" dirty="0">
                <a:solidFill>
                  <a:srgbClr val="000000"/>
                </a:solidFill>
                <a:effectLst/>
                <a:latin typeface="ciscosansttregular"/>
              </a:rPr>
              <a:t>2763 - 699 - 8787</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Slides in “Handout” Tab</a:t>
            </a:r>
          </a:p>
        </p:txBody>
      </p:sp>
    </p:spTree>
    <p:extLst>
      <p:ext uri="{BB962C8B-B14F-4D97-AF65-F5344CB8AC3E}">
        <p14:creationId xmlns:p14="http://schemas.microsoft.com/office/powerpoint/2010/main" val="44581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pPr algn="ctr"/>
            <a:r>
              <a:rPr lang="en-US" sz="2800" dirty="0">
                <a:solidFill>
                  <a:srgbClr val="080808"/>
                </a:solidFill>
                <a:latin typeface="+mj-lt"/>
                <a:ea typeface="+mj-ea"/>
                <a:cs typeface="+mj-cs"/>
              </a:rPr>
              <a:t>ANSWER</a:t>
            </a:r>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20</a:t>
            </a:fld>
            <a:endParaRPr lang="en-US" dirty="0"/>
          </a:p>
        </p:txBody>
      </p:sp>
      <p:sp>
        <p:nvSpPr>
          <p:cNvPr id="7" name="Content Placeholder 6">
            <a:extLst>
              <a:ext uri="{FF2B5EF4-FFF2-40B4-BE49-F238E27FC236}">
                <a16:creationId xmlns:a16="http://schemas.microsoft.com/office/drawing/2014/main" id="{87A28DBE-4554-4121-A22C-13AE216A44CA}"/>
              </a:ext>
            </a:extLst>
          </p:cNvPr>
          <p:cNvSpPr txBox="1">
            <a:spLocks noGrp="1"/>
          </p:cNvSpPr>
          <p:nvPr>
            <p:ph idx="1"/>
          </p:nvPr>
        </p:nvSpPr>
        <p:spPr>
          <a:xfrm>
            <a:off x="630238" y="1417638"/>
            <a:ext cx="7891462" cy="2488886"/>
          </a:xfrm>
          <a:prstGeom prst="rect">
            <a:avLst/>
          </a:prstGeom>
          <a:noFill/>
        </p:spPr>
        <p:txBody>
          <a:bodyPr wrap="square" rtlCol="0">
            <a:spAutoFit/>
          </a:bodyPr>
          <a:lstStyle/>
          <a:p>
            <a:pPr marL="228600" indent="-228600">
              <a:buFont typeface="+mj-lt"/>
              <a:buAutoNum type="alphaUcPeriod"/>
            </a:pPr>
            <a:r>
              <a:rPr lang="en-US" sz="2800" b="0" dirty="0"/>
              <a:t> Technical Reference Model (TRM)</a:t>
            </a:r>
          </a:p>
          <a:p>
            <a:pPr marL="228600" indent="-228600">
              <a:buFont typeface="+mj-lt"/>
              <a:buAutoNum type="alphaUcPeriod"/>
            </a:pPr>
            <a:r>
              <a:rPr lang="en-US" sz="2800" b="1" dirty="0">
                <a:highlight>
                  <a:srgbClr val="FFFF00"/>
                </a:highlight>
              </a:rPr>
              <a:t> ServiceNow (YourIT)</a:t>
            </a:r>
          </a:p>
          <a:p>
            <a:pPr marL="228600" indent="-228600">
              <a:buFont typeface="+mj-lt"/>
              <a:buAutoNum type="alphaUcPeriod"/>
            </a:pPr>
            <a:r>
              <a:rPr lang="en-US" sz="2800" b="0" dirty="0">
                <a:solidFill>
                  <a:srgbClr val="272727"/>
                </a:solidFill>
                <a:effectLst/>
                <a:latin typeface="Segoe UI Light" panose="020B0502040204020203" pitchFamily="34" charset="0"/>
              </a:rPr>
              <a:t> VA IT Process Request (VIPR)</a:t>
            </a:r>
          </a:p>
          <a:p>
            <a:pPr marL="228600" indent="-228600">
              <a:buFont typeface="+mj-lt"/>
              <a:buAutoNum type="alphaUcPeriod"/>
            </a:pPr>
            <a:r>
              <a:rPr lang="en-US" sz="2800" b="0" dirty="0">
                <a:solidFill>
                  <a:srgbClr val="272727"/>
                </a:solidFill>
                <a:effectLst/>
                <a:latin typeface="Segoe UI Light" panose="020B0502040204020203" pitchFamily="34" charset="0"/>
              </a:rPr>
              <a:t> None of the Above</a:t>
            </a:r>
            <a:endParaRPr lang="en-US" sz="2800" b="0" dirty="0"/>
          </a:p>
          <a:p>
            <a:endParaRPr lang="en-US" dirty="0"/>
          </a:p>
        </p:txBody>
      </p:sp>
    </p:spTree>
    <p:extLst>
      <p:ext uri="{BB962C8B-B14F-4D97-AF65-F5344CB8AC3E}">
        <p14:creationId xmlns:p14="http://schemas.microsoft.com/office/powerpoint/2010/main" val="2544505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r>
              <a:rPr lang="en-US" sz="2800" dirty="0">
                <a:solidFill>
                  <a:srgbClr val="080808"/>
                </a:solidFill>
                <a:latin typeface="+mj-lt"/>
                <a:ea typeface="+mj-ea"/>
                <a:cs typeface="+mj-cs"/>
              </a:rPr>
              <a:t>Poll Question 4</a:t>
            </a:r>
            <a:endParaRPr lang="en-US" dirty="0"/>
          </a:p>
        </p:txBody>
      </p:sp>
      <p:sp>
        <p:nvSpPr>
          <p:cNvPr id="3" name="Content Placeholder 2">
            <a:extLst>
              <a:ext uri="{FF2B5EF4-FFF2-40B4-BE49-F238E27FC236}">
                <a16:creationId xmlns:a16="http://schemas.microsoft.com/office/drawing/2014/main" id="{E048AB21-081E-446D-B66A-D320118E04CA}"/>
              </a:ext>
            </a:extLst>
          </p:cNvPr>
          <p:cNvSpPr>
            <a:spLocks noGrp="1"/>
          </p:cNvSpPr>
          <p:nvPr>
            <p:ph idx="1"/>
          </p:nvPr>
        </p:nvSpPr>
        <p:spPr/>
        <p:txBody>
          <a:bodyPr/>
          <a:lstStyle/>
          <a:p>
            <a:r>
              <a:rPr lang="en-US" dirty="0"/>
              <a:t>What request types are available on the new </a:t>
            </a:r>
            <a:r>
              <a:rPr lang="en-US" b="1" dirty="0"/>
              <a:t>OIS RSD VHA Regulatory Research Cybersecurity Guidance Request Process &amp; Intake Portal?</a:t>
            </a:r>
          </a:p>
          <a:p>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21</a:t>
            </a:fld>
            <a:endParaRPr lang="en-US" dirty="0"/>
          </a:p>
        </p:txBody>
      </p:sp>
      <p:sp>
        <p:nvSpPr>
          <p:cNvPr id="6" name="TextBox 5">
            <a:extLst>
              <a:ext uri="{FF2B5EF4-FFF2-40B4-BE49-F238E27FC236}">
                <a16:creationId xmlns:a16="http://schemas.microsoft.com/office/drawing/2014/main" id="{A22DC23F-1F37-4082-AD6A-C816A69362A3}"/>
              </a:ext>
            </a:extLst>
          </p:cNvPr>
          <p:cNvSpPr txBox="1"/>
          <p:nvPr/>
        </p:nvSpPr>
        <p:spPr>
          <a:xfrm>
            <a:off x="1804712" y="3215404"/>
            <a:ext cx="5681938" cy="2062103"/>
          </a:xfrm>
          <a:prstGeom prst="rect">
            <a:avLst/>
          </a:prstGeom>
          <a:noFill/>
        </p:spPr>
        <p:txBody>
          <a:bodyPr wrap="square" rtlCol="0">
            <a:spAutoFit/>
          </a:bodyPr>
          <a:lstStyle/>
          <a:p>
            <a:pPr marL="0" indent="0" algn="ctr">
              <a:buNone/>
            </a:pPr>
            <a:r>
              <a:rPr lang="en-US" sz="2200" dirty="0"/>
              <a:t>Please answer the poll question when it appears on the right-hand side of your screen. </a:t>
            </a:r>
          </a:p>
          <a:p>
            <a:pPr marL="0" indent="0" algn="ctr">
              <a:buNone/>
            </a:pPr>
            <a:endParaRPr lang="en-US" sz="2200" dirty="0"/>
          </a:p>
          <a:p>
            <a:pPr marL="0" indent="0" algn="ctr">
              <a:buNone/>
            </a:pPr>
            <a:r>
              <a:rPr lang="en-US" sz="2200" dirty="0"/>
              <a:t>Then click the </a:t>
            </a:r>
            <a:r>
              <a:rPr lang="en-US" sz="2200" b="1" u="sng" dirty="0"/>
              <a:t>“Submit” </a:t>
            </a:r>
            <a:r>
              <a:rPr lang="en-US" sz="2200" dirty="0"/>
              <a:t>button located in the lower right-hand corner</a:t>
            </a:r>
          </a:p>
          <a:p>
            <a:pPr algn="ctr"/>
            <a:endParaRPr lang="en-US" dirty="0"/>
          </a:p>
        </p:txBody>
      </p:sp>
    </p:spTree>
    <p:extLst>
      <p:ext uri="{BB962C8B-B14F-4D97-AF65-F5344CB8AC3E}">
        <p14:creationId xmlns:p14="http://schemas.microsoft.com/office/powerpoint/2010/main" val="200465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pPr algn="ctr"/>
            <a:r>
              <a:rPr lang="en-US" sz="2800" dirty="0">
                <a:solidFill>
                  <a:srgbClr val="080808"/>
                </a:solidFill>
                <a:latin typeface="+mj-lt"/>
                <a:ea typeface="+mj-ea"/>
                <a:cs typeface="+mj-cs"/>
              </a:rPr>
              <a:t>ANSWER</a:t>
            </a:r>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22</a:t>
            </a:fld>
            <a:endParaRPr lang="en-US" dirty="0"/>
          </a:p>
        </p:txBody>
      </p:sp>
      <p:sp>
        <p:nvSpPr>
          <p:cNvPr id="7" name="Content Placeholder 6">
            <a:extLst>
              <a:ext uri="{FF2B5EF4-FFF2-40B4-BE49-F238E27FC236}">
                <a16:creationId xmlns:a16="http://schemas.microsoft.com/office/drawing/2014/main" id="{87A28DBE-4554-4121-A22C-13AE216A44CA}"/>
              </a:ext>
            </a:extLst>
          </p:cNvPr>
          <p:cNvSpPr txBox="1">
            <a:spLocks noGrp="1"/>
          </p:cNvSpPr>
          <p:nvPr>
            <p:ph idx="1"/>
          </p:nvPr>
        </p:nvSpPr>
        <p:spPr>
          <a:xfrm>
            <a:off x="630238" y="1417638"/>
            <a:ext cx="7891462" cy="3569182"/>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400" b="0" dirty="0"/>
              <a:t> </a:t>
            </a:r>
            <a:r>
              <a:rPr lang="en-US" sz="2800" b="0" dirty="0"/>
              <a:t>Cybersecurity/Information Security Policy Guidance</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0" dirty="0"/>
              <a:t> Research Study/Protocol/Clinical Trial Information Security Consultation/Review</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0" dirty="0"/>
              <a:t> Electronic Data Transmission Review  </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0" dirty="0"/>
              <a:t> Research Agreement Review</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1" dirty="0">
                <a:highlight>
                  <a:srgbClr val="FFFF00"/>
                </a:highlight>
              </a:rPr>
              <a:t> All of the above</a:t>
            </a:r>
          </a:p>
          <a:p>
            <a:endParaRPr lang="en-US" dirty="0"/>
          </a:p>
        </p:txBody>
      </p:sp>
    </p:spTree>
    <p:extLst>
      <p:ext uri="{BB962C8B-B14F-4D97-AF65-F5344CB8AC3E}">
        <p14:creationId xmlns:p14="http://schemas.microsoft.com/office/powerpoint/2010/main" val="262512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Process Workflow (SLA)</a:t>
            </a:r>
          </a:p>
        </p:txBody>
      </p:sp>
      <p:pic>
        <p:nvPicPr>
          <p:cNvPr id="7" name="Picture 6">
            <a:extLst>
              <a:ext uri="{FF2B5EF4-FFF2-40B4-BE49-F238E27FC236}">
                <a16:creationId xmlns:a16="http://schemas.microsoft.com/office/drawing/2014/main" id="{A4E7CE33-2445-4D45-A0CE-2EDB1267C657}"/>
              </a:ext>
            </a:extLst>
          </p:cNvPr>
          <p:cNvPicPr>
            <a:picLocks noChangeAspect="1"/>
          </p:cNvPicPr>
          <p:nvPr/>
        </p:nvPicPr>
        <p:blipFill>
          <a:blip r:embed="rId3"/>
          <a:stretch>
            <a:fillRect/>
          </a:stretch>
        </p:blipFill>
        <p:spPr>
          <a:xfrm>
            <a:off x="602411" y="1051008"/>
            <a:ext cx="7939177" cy="5415280"/>
          </a:xfrm>
          <a:prstGeom prst="rect">
            <a:avLst/>
          </a:prstGeom>
        </p:spPr>
      </p:pic>
    </p:spTree>
    <p:extLst>
      <p:ext uri="{BB962C8B-B14F-4D97-AF65-F5344CB8AC3E}">
        <p14:creationId xmlns:p14="http://schemas.microsoft.com/office/powerpoint/2010/main" val="297722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DEMO: OIS RSD SharePoint Portal</a:t>
            </a:r>
          </a:p>
        </p:txBody>
      </p:sp>
      <p:pic>
        <p:nvPicPr>
          <p:cNvPr id="8" name="Picture 7">
            <a:extLst>
              <a:ext uri="{FF2B5EF4-FFF2-40B4-BE49-F238E27FC236}">
                <a16:creationId xmlns:a16="http://schemas.microsoft.com/office/drawing/2014/main" id="{2CBCC940-40B9-45A8-BABF-D1FBFC54E4D2}"/>
              </a:ext>
            </a:extLst>
          </p:cNvPr>
          <p:cNvPicPr>
            <a:picLocks noChangeAspect="1"/>
          </p:cNvPicPr>
          <p:nvPr/>
        </p:nvPicPr>
        <p:blipFill>
          <a:blip r:embed="rId3"/>
          <a:stretch>
            <a:fillRect/>
          </a:stretch>
        </p:blipFill>
        <p:spPr>
          <a:xfrm>
            <a:off x="144966" y="1860917"/>
            <a:ext cx="8999034" cy="4472529"/>
          </a:xfrm>
          <a:prstGeom prst="rect">
            <a:avLst/>
          </a:prstGeom>
        </p:spPr>
      </p:pic>
      <p:sp>
        <p:nvSpPr>
          <p:cNvPr id="6" name="TextBox 5">
            <a:extLst>
              <a:ext uri="{FF2B5EF4-FFF2-40B4-BE49-F238E27FC236}">
                <a16:creationId xmlns:a16="http://schemas.microsoft.com/office/drawing/2014/main" id="{77BC69DE-A586-4AAD-BCB4-AC17F98BC27A}"/>
              </a:ext>
            </a:extLst>
          </p:cNvPr>
          <p:cNvSpPr txBox="1"/>
          <p:nvPr/>
        </p:nvSpPr>
        <p:spPr>
          <a:xfrm>
            <a:off x="731520" y="1248926"/>
            <a:ext cx="7296912" cy="369332"/>
          </a:xfrm>
          <a:prstGeom prst="rect">
            <a:avLst/>
          </a:prstGeom>
          <a:noFill/>
        </p:spPr>
        <p:txBody>
          <a:bodyPr wrap="square">
            <a:spAutoFit/>
          </a:bodyPr>
          <a:lstStyle/>
          <a:p>
            <a:pPr algn="l" rtl="0" fontAlgn="base"/>
            <a:r>
              <a:rPr lang="en-US" sz="1800" u="sng" dirty="0">
                <a:effectLst/>
                <a:latin typeface="Calibri" panose="020F0502020204030204" pitchFamily="34" charset="0"/>
                <a:ea typeface="Times New Roman" panose="02020603050405020304" pitchFamily="18" charset="0"/>
                <a:hlinkClick r:id="rId4"/>
              </a:rPr>
              <a:t>Research Support Division (RSD) Guidance &amp; Request Intake Portal</a:t>
            </a:r>
            <a:r>
              <a:rPr lang="en-US" b="0" i="0" dirty="0">
                <a:solidFill>
                  <a:schemeClr val="accent1"/>
                </a:solidFill>
                <a:effectLst/>
                <a:latin typeface="Calibri" panose="020F0502020204030204" pitchFamily="34" charset="0"/>
                <a:hlinkClick r:id="rId4"/>
              </a:rPr>
              <a:t>​</a:t>
            </a:r>
            <a:endParaRPr lang="en-US" b="0" i="0" dirty="0">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297079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DEMO: ServiceNow Portal</a:t>
            </a:r>
          </a:p>
        </p:txBody>
      </p:sp>
      <p:sp>
        <p:nvSpPr>
          <p:cNvPr id="5" name="Rectangle 4">
            <a:extLst>
              <a:ext uri="{FF2B5EF4-FFF2-40B4-BE49-F238E27FC236}">
                <a16:creationId xmlns:a16="http://schemas.microsoft.com/office/drawing/2014/main" id="{3F317E23-302B-41B2-88BF-6085ACA702A4}"/>
              </a:ext>
            </a:extLst>
          </p:cNvPr>
          <p:cNvSpPr/>
          <p:nvPr/>
        </p:nvSpPr>
        <p:spPr>
          <a:xfrm>
            <a:off x="262778" y="1214812"/>
            <a:ext cx="2469779" cy="369332"/>
          </a:xfrm>
          <a:prstGeom prst="rect">
            <a:avLst/>
          </a:prstGeom>
        </p:spPr>
        <p:txBody>
          <a:bodyPr wrap="none">
            <a:spAutoFit/>
          </a:bodyPr>
          <a:lstStyle/>
          <a:p>
            <a:r>
              <a:rPr lang="en-US" dirty="0">
                <a:hlinkClick r:id="rId3"/>
              </a:rPr>
              <a:t>https://yourit.va.gov/va</a:t>
            </a:r>
            <a:r>
              <a:rPr lang="en-US" dirty="0"/>
              <a:t> </a:t>
            </a:r>
          </a:p>
        </p:txBody>
      </p:sp>
      <p:pic>
        <p:nvPicPr>
          <p:cNvPr id="6" name="Picture 5">
            <a:extLst>
              <a:ext uri="{FF2B5EF4-FFF2-40B4-BE49-F238E27FC236}">
                <a16:creationId xmlns:a16="http://schemas.microsoft.com/office/drawing/2014/main" id="{0085C494-B776-4C48-9D86-D8148A94F8F4}"/>
              </a:ext>
            </a:extLst>
          </p:cNvPr>
          <p:cNvPicPr>
            <a:picLocks noChangeAspect="1"/>
          </p:cNvPicPr>
          <p:nvPr/>
        </p:nvPicPr>
        <p:blipFill>
          <a:blip r:embed="rId4"/>
          <a:stretch>
            <a:fillRect/>
          </a:stretch>
        </p:blipFill>
        <p:spPr>
          <a:xfrm>
            <a:off x="334536" y="2074673"/>
            <a:ext cx="8452625" cy="2949940"/>
          </a:xfrm>
          <a:prstGeom prst="rect">
            <a:avLst/>
          </a:prstGeom>
        </p:spPr>
      </p:pic>
    </p:spTree>
    <p:extLst>
      <p:ext uri="{BB962C8B-B14F-4D97-AF65-F5344CB8AC3E}">
        <p14:creationId xmlns:p14="http://schemas.microsoft.com/office/powerpoint/2010/main" val="62060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Frequently Asked Questions (FAQ)</a:t>
            </a:r>
          </a:p>
        </p:txBody>
      </p:sp>
      <p:sp>
        <p:nvSpPr>
          <p:cNvPr id="5" name="Content Placeholder 4">
            <a:extLst>
              <a:ext uri="{FF2B5EF4-FFF2-40B4-BE49-F238E27FC236}">
                <a16:creationId xmlns:a16="http://schemas.microsoft.com/office/drawing/2014/main" id="{F15C35ED-33A6-4E08-B6BE-E2405A2DA6DF}"/>
              </a:ext>
            </a:extLst>
          </p:cNvPr>
          <p:cNvSpPr txBox="1">
            <a:spLocks/>
          </p:cNvSpPr>
          <p:nvPr/>
        </p:nvSpPr>
        <p:spPr>
          <a:xfrm>
            <a:off x="663298" y="1104822"/>
            <a:ext cx="3908701" cy="1910103"/>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dirty="0">
              <a:solidFill>
                <a:srgbClr val="5D7D95"/>
              </a:solidFill>
            </a:endParaRPr>
          </a:p>
        </p:txBody>
      </p:sp>
      <p:sp>
        <p:nvSpPr>
          <p:cNvPr id="6" name="Content Placeholder 4">
            <a:extLst>
              <a:ext uri="{FF2B5EF4-FFF2-40B4-BE49-F238E27FC236}">
                <a16:creationId xmlns:a16="http://schemas.microsoft.com/office/drawing/2014/main" id="{BF5E789A-3687-4957-A7AD-7C3DCA3D404A}"/>
              </a:ext>
            </a:extLst>
          </p:cNvPr>
          <p:cNvSpPr txBox="1">
            <a:spLocks/>
          </p:cNvSpPr>
          <p:nvPr/>
        </p:nvSpPr>
        <p:spPr>
          <a:xfrm>
            <a:off x="788949" y="1171470"/>
            <a:ext cx="3640811" cy="1689523"/>
          </a:xfrm>
          <a:prstGeom prst="rect">
            <a:avLst/>
          </a:prstGeom>
          <a:noFill/>
          <a:ln>
            <a:no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1"/>
                </a:solidFill>
              </a:rPr>
              <a:t>When is the </a:t>
            </a:r>
            <a:r>
              <a:rPr lang="en-US" b="1" u="sng" dirty="0">
                <a:solidFill>
                  <a:schemeClr val="accent1"/>
                </a:solidFill>
              </a:rPr>
              <a:t>best </a:t>
            </a:r>
            <a:r>
              <a:rPr lang="en-US" b="1" dirty="0">
                <a:solidFill>
                  <a:schemeClr val="accent1"/>
                </a:solidFill>
              </a:rPr>
              <a:t>time to submit a request within the OIS RSD VHA Regulatory Research Cybersecurity Guidance Request Process?</a:t>
            </a:r>
          </a:p>
          <a:p>
            <a:pPr marL="0" indent="0" algn="ctr">
              <a:buNone/>
            </a:pPr>
            <a:r>
              <a:rPr lang="en-US" dirty="0"/>
              <a:t>During the conceptual and/or planning phases of the research project.</a:t>
            </a:r>
          </a:p>
        </p:txBody>
      </p:sp>
      <p:sp>
        <p:nvSpPr>
          <p:cNvPr id="8" name="Content Placeholder 4">
            <a:extLst>
              <a:ext uri="{FF2B5EF4-FFF2-40B4-BE49-F238E27FC236}">
                <a16:creationId xmlns:a16="http://schemas.microsoft.com/office/drawing/2014/main" id="{C92A9BAE-F4A1-47F0-B789-E17A100D1130}"/>
              </a:ext>
            </a:extLst>
          </p:cNvPr>
          <p:cNvSpPr txBox="1">
            <a:spLocks/>
          </p:cNvSpPr>
          <p:nvPr/>
        </p:nvSpPr>
        <p:spPr>
          <a:xfrm>
            <a:off x="4815840" y="1114094"/>
            <a:ext cx="3881119" cy="1900831"/>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dirty="0">
              <a:solidFill>
                <a:srgbClr val="5D7D95"/>
              </a:solidFill>
            </a:endParaRPr>
          </a:p>
        </p:txBody>
      </p:sp>
      <p:sp>
        <p:nvSpPr>
          <p:cNvPr id="9" name="Content Placeholder 4">
            <a:extLst>
              <a:ext uri="{FF2B5EF4-FFF2-40B4-BE49-F238E27FC236}">
                <a16:creationId xmlns:a16="http://schemas.microsoft.com/office/drawing/2014/main" id="{841F866B-73E9-4F26-BF8C-86F8811F0F5E}"/>
              </a:ext>
            </a:extLst>
          </p:cNvPr>
          <p:cNvSpPr txBox="1">
            <a:spLocks/>
          </p:cNvSpPr>
          <p:nvPr/>
        </p:nvSpPr>
        <p:spPr>
          <a:xfrm>
            <a:off x="4909300" y="1187324"/>
            <a:ext cx="3688080" cy="1719492"/>
          </a:xfrm>
          <a:prstGeom prst="rect">
            <a:avLst/>
          </a:prstGeom>
          <a:noFill/>
          <a:ln>
            <a:noFill/>
          </a:ln>
        </p:spPr>
        <p:txBody>
          <a:bodyPr vert="horz" lIns="0" tIns="0" rIns="0" bIns="0" rtlCol="0" anchor="t">
            <a:noAutofit/>
          </a:bodyPr>
          <a:lstStyle>
            <a:defPPr>
              <a:defRPr lang="en-US"/>
            </a:defPPr>
            <a:lvl1pPr indent="0" defTabSz="914400">
              <a:lnSpc>
                <a:spcPct val="100000"/>
              </a:lnSpc>
              <a:spcBef>
                <a:spcPts val="600"/>
              </a:spcBef>
              <a:buFont typeface="Arial" charset="0"/>
              <a:buNone/>
              <a:defRPr sz="1400" b="0" cap="none" spc="0" baseline="0"/>
            </a:lvl1pPr>
            <a:lvl2pPr marL="365760" indent="-182880" defTabSz="914400">
              <a:lnSpc>
                <a:spcPct val="100000"/>
              </a:lnSpc>
              <a:spcBef>
                <a:spcPts val="0"/>
              </a:spcBef>
              <a:spcAft>
                <a:spcPts val="0"/>
              </a:spcAft>
              <a:buFont typeface="LucidaGrande" charset="0"/>
              <a:buChar char="-"/>
              <a:tabLst/>
              <a:defRPr sz="1600" i="0">
                <a:ea typeface="Calibri" charset="0"/>
                <a:cs typeface="Calibri" charset="0"/>
              </a:defRPr>
            </a:lvl2pPr>
            <a:lvl3pPr marL="548640" indent="-182880" defTabSz="914400">
              <a:lnSpc>
                <a:spcPct val="100000"/>
              </a:lnSpc>
              <a:spcBef>
                <a:spcPts val="0"/>
              </a:spcBef>
              <a:buFont typeface="Courier New" charset="0"/>
              <a:buChar char="o"/>
              <a:tabLst/>
              <a:defRPr sz="1600" b="0" cap="none" spc="0" baseline="0"/>
            </a:lvl3pPr>
            <a:lvl4pPr marL="0" indent="0" defTabSz="914400">
              <a:lnSpc>
                <a:spcPct val="100000"/>
              </a:lnSpc>
              <a:spcBef>
                <a:spcPts val="1800"/>
              </a:spcBef>
              <a:buFont typeface=".AppleSystemUIFont" charset="-120"/>
              <a:buNone/>
              <a:tabLst/>
              <a:defRPr sz="1600" b="1" i="0" cap="all" spc="100" baseline="0">
                <a:solidFill>
                  <a:schemeClr val="accent2"/>
                </a:solidFill>
                <a:latin typeface="Calibri" charset="0"/>
                <a:ea typeface="Calibri" charset="0"/>
                <a:cs typeface="Calibri" charset="0"/>
              </a:defRPr>
            </a:lvl4pPr>
            <a:lvl5pPr marL="11113" indent="0" defTabSz="914400">
              <a:lnSpc>
                <a:spcPct val="100000"/>
              </a:lnSpc>
              <a:spcBef>
                <a:spcPts val="600"/>
              </a:spcBef>
              <a:spcAft>
                <a:spcPts val="600"/>
              </a:spcAft>
              <a:buFont typeface="Arial" panose="020B0604020202020204" pitchFamily="34" charset="0"/>
              <a:buNone/>
              <a:tabLst/>
              <a:defRPr sz="1400" i="1">
                <a:latin typeface="Georgia" charset="0"/>
                <a:ea typeface="Georgia" charset="0"/>
                <a:cs typeface="Georgia" charset="0"/>
              </a:defRPr>
            </a:lvl5pPr>
            <a:lvl6pPr marL="0" indent="0" defTabSz="914400">
              <a:lnSpc>
                <a:spcPct val="100000"/>
              </a:lnSpc>
              <a:spcBef>
                <a:spcPts val="1800"/>
              </a:spcBef>
              <a:buFontTx/>
              <a:buNone/>
              <a:defRPr sz="1100" i="1">
                <a:latin typeface="Calibri" charset="0"/>
                <a:ea typeface="Calibri" charset="0"/>
                <a:cs typeface="Calibri" charset="0"/>
              </a:defRP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r>
              <a:rPr lang="en-US" sz="1600" b="1" dirty="0">
                <a:solidFill>
                  <a:schemeClr val="accent1"/>
                </a:solidFill>
              </a:rPr>
              <a:t>Does this process replace facility ISSO services?</a:t>
            </a:r>
          </a:p>
          <a:p>
            <a:pPr algn="ctr"/>
            <a:r>
              <a:rPr lang="en-US" sz="1600" dirty="0"/>
              <a:t>No, however your local ISSO will continue to be your initial point of contact.  The intake process is meant to </a:t>
            </a:r>
            <a:r>
              <a:rPr lang="en-US" sz="1600" u="sng" dirty="0"/>
              <a:t>compliment</a:t>
            </a:r>
            <a:r>
              <a:rPr lang="en-US" sz="1600" dirty="0"/>
              <a:t> your local ISSO support.</a:t>
            </a:r>
          </a:p>
        </p:txBody>
      </p:sp>
      <p:sp>
        <p:nvSpPr>
          <p:cNvPr id="10" name="Content Placeholder 4">
            <a:extLst>
              <a:ext uri="{FF2B5EF4-FFF2-40B4-BE49-F238E27FC236}">
                <a16:creationId xmlns:a16="http://schemas.microsoft.com/office/drawing/2014/main" id="{EA904A3A-87BF-49A1-9A6B-9B0D69ABA188}"/>
              </a:ext>
            </a:extLst>
          </p:cNvPr>
          <p:cNvSpPr txBox="1">
            <a:spLocks/>
          </p:cNvSpPr>
          <p:nvPr/>
        </p:nvSpPr>
        <p:spPr>
          <a:xfrm>
            <a:off x="630935" y="3149007"/>
            <a:ext cx="3941064" cy="1910103"/>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dirty="0">
              <a:solidFill>
                <a:srgbClr val="5D7D95"/>
              </a:solidFill>
            </a:endParaRPr>
          </a:p>
        </p:txBody>
      </p:sp>
      <p:sp>
        <p:nvSpPr>
          <p:cNvPr id="11" name="Content Placeholder 4">
            <a:extLst>
              <a:ext uri="{FF2B5EF4-FFF2-40B4-BE49-F238E27FC236}">
                <a16:creationId xmlns:a16="http://schemas.microsoft.com/office/drawing/2014/main" id="{7805CB52-E697-4962-9045-F54221AF088A}"/>
              </a:ext>
            </a:extLst>
          </p:cNvPr>
          <p:cNvSpPr txBox="1">
            <a:spLocks/>
          </p:cNvSpPr>
          <p:nvPr/>
        </p:nvSpPr>
        <p:spPr>
          <a:xfrm>
            <a:off x="789964" y="3234144"/>
            <a:ext cx="3640810" cy="1624896"/>
          </a:xfrm>
          <a:prstGeom prst="rect">
            <a:avLst/>
          </a:prstGeom>
          <a:noFill/>
          <a:ln>
            <a:noFill/>
          </a:ln>
        </p:spPr>
        <p:txBody>
          <a:bodyPr vert="horz" lIns="0" tIns="0" rIns="0" bIns="0" rtlCol="0" anchor="t">
            <a:noAutofit/>
          </a:bodyPr>
          <a:lstStyle>
            <a:defPPr>
              <a:defRPr lang="en-US"/>
            </a:defPPr>
            <a:lvl1pPr indent="0" defTabSz="914400">
              <a:lnSpc>
                <a:spcPct val="100000"/>
              </a:lnSpc>
              <a:spcBef>
                <a:spcPts val="600"/>
              </a:spcBef>
              <a:buFont typeface="Arial" charset="0"/>
              <a:buNone/>
              <a:defRPr sz="1400" b="0" cap="none" spc="0" baseline="0"/>
            </a:lvl1pPr>
            <a:lvl2pPr marL="365760" indent="-182880" defTabSz="914400">
              <a:lnSpc>
                <a:spcPct val="100000"/>
              </a:lnSpc>
              <a:spcBef>
                <a:spcPts val="0"/>
              </a:spcBef>
              <a:spcAft>
                <a:spcPts val="0"/>
              </a:spcAft>
              <a:buFont typeface="LucidaGrande" charset="0"/>
              <a:buChar char="-"/>
              <a:tabLst/>
              <a:defRPr sz="1600" i="0">
                <a:ea typeface="Calibri" charset="0"/>
                <a:cs typeface="Calibri" charset="0"/>
              </a:defRPr>
            </a:lvl2pPr>
            <a:lvl3pPr marL="548640" indent="-182880" defTabSz="914400">
              <a:lnSpc>
                <a:spcPct val="100000"/>
              </a:lnSpc>
              <a:spcBef>
                <a:spcPts val="0"/>
              </a:spcBef>
              <a:buFont typeface="Courier New" charset="0"/>
              <a:buChar char="o"/>
              <a:tabLst/>
              <a:defRPr sz="1600" b="0" cap="none" spc="0" baseline="0"/>
            </a:lvl3pPr>
            <a:lvl4pPr marL="0" indent="0" defTabSz="914400">
              <a:lnSpc>
                <a:spcPct val="100000"/>
              </a:lnSpc>
              <a:spcBef>
                <a:spcPts val="1800"/>
              </a:spcBef>
              <a:buFont typeface=".AppleSystemUIFont" charset="-120"/>
              <a:buNone/>
              <a:tabLst/>
              <a:defRPr sz="1600" b="1" i="0" cap="all" spc="100" baseline="0">
                <a:solidFill>
                  <a:schemeClr val="accent2"/>
                </a:solidFill>
                <a:latin typeface="Calibri" charset="0"/>
                <a:ea typeface="Calibri" charset="0"/>
                <a:cs typeface="Calibri" charset="0"/>
              </a:defRPr>
            </a:lvl4pPr>
            <a:lvl5pPr marL="11113" indent="0" defTabSz="914400">
              <a:lnSpc>
                <a:spcPct val="100000"/>
              </a:lnSpc>
              <a:spcBef>
                <a:spcPts val="600"/>
              </a:spcBef>
              <a:spcAft>
                <a:spcPts val="600"/>
              </a:spcAft>
              <a:buFont typeface="Arial" panose="020B0604020202020204" pitchFamily="34" charset="0"/>
              <a:buNone/>
              <a:tabLst/>
              <a:defRPr sz="1400" i="1">
                <a:latin typeface="Georgia" charset="0"/>
                <a:ea typeface="Georgia" charset="0"/>
                <a:cs typeface="Georgia" charset="0"/>
              </a:defRPr>
            </a:lvl5pPr>
            <a:lvl6pPr marL="0" indent="0" defTabSz="914400">
              <a:lnSpc>
                <a:spcPct val="100000"/>
              </a:lnSpc>
              <a:spcBef>
                <a:spcPts val="1800"/>
              </a:spcBef>
              <a:buFontTx/>
              <a:buNone/>
              <a:defRPr sz="1100" i="1">
                <a:latin typeface="Calibri" charset="0"/>
                <a:ea typeface="Calibri" charset="0"/>
                <a:cs typeface="Calibri" charset="0"/>
              </a:defRP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r>
              <a:rPr lang="en-US" sz="1600" b="1" dirty="0">
                <a:solidFill>
                  <a:schemeClr val="accent1"/>
                </a:solidFill>
              </a:rPr>
              <a:t>Does this process replace the ERA ServiceNow Process?</a:t>
            </a:r>
          </a:p>
          <a:p>
            <a:pPr algn="ctr"/>
            <a:r>
              <a:rPr lang="en-US" sz="1600" dirty="0"/>
              <a:t>No. Please continue using the existing ServiceNow ERA process regarding the connection of Research Scientific Computing Devices (RSCD) to the VA network.</a:t>
            </a:r>
          </a:p>
          <a:p>
            <a:pPr algn="ctr"/>
            <a:endParaRPr lang="en-US" sz="1600" b="1" dirty="0">
              <a:solidFill>
                <a:schemeClr val="accent1"/>
              </a:solidFill>
            </a:endParaRPr>
          </a:p>
        </p:txBody>
      </p:sp>
      <p:sp>
        <p:nvSpPr>
          <p:cNvPr id="12" name="Content Placeholder 4">
            <a:extLst>
              <a:ext uri="{FF2B5EF4-FFF2-40B4-BE49-F238E27FC236}">
                <a16:creationId xmlns:a16="http://schemas.microsoft.com/office/drawing/2014/main" id="{8CF9B2DF-4474-4DDA-841E-6701078FF0A1}"/>
              </a:ext>
            </a:extLst>
          </p:cNvPr>
          <p:cNvSpPr txBox="1">
            <a:spLocks/>
          </p:cNvSpPr>
          <p:nvPr/>
        </p:nvSpPr>
        <p:spPr>
          <a:xfrm>
            <a:off x="4815839" y="3142791"/>
            <a:ext cx="3881119" cy="1916319"/>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dirty="0">
              <a:solidFill>
                <a:srgbClr val="5D7D95"/>
              </a:solidFill>
            </a:endParaRPr>
          </a:p>
        </p:txBody>
      </p:sp>
      <p:sp>
        <p:nvSpPr>
          <p:cNvPr id="13" name="Content Placeholder 4">
            <a:extLst>
              <a:ext uri="{FF2B5EF4-FFF2-40B4-BE49-F238E27FC236}">
                <a16:creationId xmlns:a16="http://schemas.microsoft.com/office/drawing/2014/main" id="{E1659BEB-BC30-4334-B4D9-D1CE43B83A8A}"/>
              </a:ext>
            </a:extLst>
          </p:cNvPr>
          <p:cNvSpPr txBox="1">
            <a:spLocks/>
          </p:cNvSpPr>
          <p:nvPr/>
        </p:nvSpPr>
        <p:spPr>
          <a:xfrm>
            <a:off x="4923500" y="3234144"/>
            <a:ext cx="3686060" cy="1916319"/>
          </a:xfrm>
          <a:prstGeom prst="rect">
            <a:avLst/>
          </a:prstGeom>
          <a:noFill/>
          <a:ln>
            <a:noFill/>
          </a:ln>
        </p:spPr>
        <p:txBody>
          <a:bodyPr vert="horz" lIns="0" tIns="0" rIns="0" bIns="0" rtlCol="0" anchor="t">
            <a:noAutofit/>
          </a:bodyPr>
          <a:lstStyle>
            <a:defPPr>
              <a:defRPr lang="en-US"/>
            </a:defPPr>
            <a:lvl1pPr indent="0" defTabSz="914400">
              <a:lnSpc>
                <a:spcPct val="100000"/>
              </a:lnSpc>
              <a:spcBef>
                <a:spcPts val="600"/>
              </a:spcBef>
              <a:buFont typeface="Arial" charset="0"/>
              <a:buNone/>
              <a:defRPr sz="1400" b="0" cap="none" spc="0" baseline="0"/>
            </a:lvl1pPr>
            <a:lvl2pPr marL="365760" indent="-182880" defTabSz="914400">
              <a:lnSpc>
                <a:spcPct val="100000"/>
              </a:lnSpc>
              <a:spcBef>
                <a:spcPts val="0"/>
              </a:spcBef>
              <a:spcAft>
                <a:spcPts val="0"/>
              </a:spcAft>
              <a:buFont typeface="LucidaGrande" charset="0"/>
              <a:buChar char="-"/>
              <a:tabLst/>
              <a:defRPr sz="1600" i="0">
                <a:ea typeface="Calibri" charset="0"/>
                <a:cs typeface="Calibri" charset="0"/>
              </a:defRPr>
            </a:lvl2pPr>
            <a:lvl3pPr marL="548640" indent="-182880" defTabSz="914400">
              <a:lnSpc>
                <a:spcPct val="100000"/>
              </a:lnSpc>
              <a:spcBef>
                <a:spcPts val="0"/>
              </a:spcBef>
              <a:buFont typeface="Courier New" charset="0"/>
              <a:buChar char="o"/>
              <a:tabLst/>
              <a:defRPr sz="1600" b="0" cap="none" spc="0" baseline="0"/>
            </a:lvl3pPr>
            <a:lvl4pPr marL="0" indent="0" defTabSz="914400">
              <a:lnSpc>
                <a:spcPct val="100000"/>
              </a:lnSpc>
              <a:spcBef>
                <a:spcPts val="1800"/>
              </a:spcBef>
              <a:buFont typeface=".AppleSystemUIFont" charset="-120"/>
              <a:buNone/>
              <a:tabLst/>
              <a:defRPr sz="1600" b="1" i="0" cap="all" spc="100" baseline="0">
                <a:solidFill>
                  <a:schemeClr val="accent2"/>
                </a:solidFill>
                <a:latin typeface="Calibri" charset="0"/>
                <a:ea typeface="Calibri" charset="0"/>
                <a:cs typeface="Calibri" charset="0"/>
              </a:defRPr>
            </a:lvl4pPr>
            <a:lvl5pPr marL="11113" indent="0" defTabSz="914400">
              <a:lnSpc>
                <a:spcPct val="100000"/>
              </a:lnSpc>
              <a:spcBef>
                <a:spcPts val="600"/>
              </a:spcBef>
              <a:spcAft>
                <a:spcPts val="600"/>
              </a:spcAft>
              <a:buFont typeface="Arial" panose="020B0604020202020204" pitchFamily="34" charset="0"/>
              <a:buNone/>
              <a:tabLst/>
              <a:defRPr sz="1400" i="1">
                <a:latin typeface="Georgia" charset="0"/>
                <a:ea typeface="Georgia" charset="0"/>
                <a:cs typeface="Georgia" charset="0"/>
              </a:defRPr>
            </a:lvl5pPr>
            <a:lvl6pPr marL="0" indent="0" defTabSz="914400">
              <a:lnSpc>
                <a:spcPct val="100000"/>
              </a:lnSpc>
              <a:spcBef>
                <a:spcPts val="1800"/>
              </a:spcBef>
              <a:buFontTx/>
              <a:buNone/>
              <a:defRPr sz="1100" i="1">
                <a:latin typeface="Calibri" charset="0"/>
                <a:ea typeface="Calibri" charset="0"/>
                <a:cs typeface="Calibri" charset="0"/>
              </a:defRP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r>
              <a:rPr lang="en-US" sz="1600" b="1" dirty="0">
                <a:solidFill>
                  <a:schemeClr val="accent1"/>
                </a:solidFill>
              </a:rPr>
              <a:t>How is this process different from other intake processes (i.e., VIPR)?</a:t>
            </a:r>
          </a:p>
          <a:p>
            <a:pPr algn="ctr"/>
            <a:r>
              <a:rPr lang="en-US" sz="1600" dirty="0"/>
              <a:t>This process primarily offers support to research stakeholders that require unique research regulatory information security/cybersecurity guidance and consultation.  </a:t>
            </a:r>
          </a:p>
          <a:p>
            <a:endParaRPr lang="en-US" sz="1600" dirty="0">
              <a:solidFill>
                <a:prstClr val="black"/>
              </a:solidFill>
            </a:endParaRPr>
          </a:p>
          <a:p>
            <a:pPr algn="ctr"/>
            <a:endParaRPr lang="en-US" sz="1600" dirty="0"/>
          </a:p>
        </p:txBody>
      </p:sp>
      <p:sp>
        <p:nvSpPr>
          <p:cNvPr id="14" name="Content Placeholder 4">
            <a:extLst>
              <a:ext uri="{FF2B5EF4-FFF2-40B4-BE49-F238E27FC236}">
                <a16:creationId xmlns:a16="http://schemas.microsoft.com/office/drawing/2014/main" id="{651124C4-C168-4E93-A151-C1E5B91B6BB1}"/>
              </a:ext>
            </a:extLst>
          </p:cNvPr>
          <p:cNvSpPr txBox="1">
            <a:spLocks/>
          </p:cNvSpPr>
          <p:nvPr/>
        </p:nvSpPr>
        <p:spPr>
          <a:xfrm>
            <a:off x="663298" y="5206379"/>
            <a:ext cx="8033660" cy="1092821"/>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dirty="0">
              <a:solidFill>
                <a:srgbClr val="5D7D95"/>
              </a:solidFill>
            </a:endParaRPr>
          </a:p>
        </p:txBody>
      </p:sp>
      <p:sp>
        <p:nvSpPr>
          <p:cNvPr id="15" name="Content Placeholder 4">
            <a:extLst>
              <a:ext uri="{FF2B5EF4-FFF2-40B4-BE49-F238E27FC236}">
                <a16:creationId xmlns:a16="http://schemas.microsoft.com/office/drawing/2014/main" id="{ED6E3B98-212A-41EF-AC4F-04BA61D31956}"/>
              </a:ext>
            </a:extLst>
          </p:cNvPr>
          <p:cNvSpPr txBox="1">
            <a:spLocks/>
          </p:cNvSpPr>
          <p:nvPr/>
        </p:nvSpPr>
        <p:spPr>
          <a:xfrm>
            <a:off x="1189128" y="5297732"/>
            <a:ext cx="6491832" cy="835096"/>
          </a:xfrm>
          <a:prstGeom prst="rect">
            <a:avLst/>
          </a:prstGeom>
          <a:noFill/>
          <a:ln>
            <a:noFill/>
          </a:ln>
        </p:spPr>
        <p:txBody>
          <a:bodyPr vert="horz" lIns="0" tIns="0" rIns="0" bIns="0" rtlCol="0" anchor="t">
            <a:noAutofit/>
          </a:bodyPr>
          <a:lstStyle>
            <a:defPPr>
              <a:defRPr lang="en-US"/>
            </a:defPPr>
            <a:lvl1pPr indent="0" defTabSz="914400">
              <a:lnSpc>
                <a:spcPct val="100000"/>
              </a:lnSpc>
              <a:spcBef>
                <a:spcPts val="600"/>
              </a:spcBef>
              <a:buFont typeface="Arial" charset="0"/>
              <a:buNone/>
              <a:defRPr sz="1400" b="0" cap="none" spc="0" baseline="0"/>
            </a:lvl1pPr>
            <a:lvl2pPr marL="365760" indent="-182880" defTabSz="914400">
              <a:lnSpc>
                <a:spcPct val="100000"/>
              </a:lnSpc>
              <a:spcBef>
                <a:spcPts val="0"/>
              </a:spcBef>
              <a:spcAft>
                <a:spcPts val="0"/>
              </a:spcAft>
              <a:buFont typeface="LucidaGrande" charset="0"/>
              <a:buChar char="-"/>
              <a:tabLst/>
              <a:defRPr sz="1600" i="0">
                <a:ea typeface="Calibri" charset="0"/>
                <a:cs typeface="Calibri" charset="0"/>
              </a:defRPr>
            </a:lvl2pPr>
            <a:lvl3pPr marL="548640" indent="-182880" defTabSz="914400">
              <a:lnSpc>
                <a:spcPct val="100000"/>
              </a:lnSpc>
              <a:spcBef>
                <a:spcPts val="0"/>
              </a:spcBef>
              <a:buFont typeface="Courier New" charset="0"/>
              <a:buChar char="o"/>
              <a:tabLst/>
              <a:defRPr sz="1600" b="0" cap="none" spc="0" baseline="0"/>
            </a:lvl3pPr>
            <a:lvl4pPr marL="0" indent="0" defTabSz="914400">
              <a:lnSpc>
                <a:spcPct val="100000"/>
              </a:lnSpc>
              <a:spcBef>
                <a:spcPts val="1800"/>
              </a:spcBef>
              <a:buFont typeface=".AppleSystemUIFont" charset="-120"/>
              <a:buNone/>
              <a:tabLst/>
              <a:defRPr sz="1600" b="1" i="0" cap="all" spc="100" baseline="0">
                <a:solidFill>
                  <a:schemeClr val="accent2"/>
                </a:solidFill>
                <a:latin typeface="Calibri" charset="0"/>
                <a:ea typeface="Calibri" charset="0"/>
                <a:cs typeface="Calibri" charset="0"/>
              </a:defRPr>
            </a:lvl4pPr>
            <a:lvl5pPr marL="11113" indent="0" defTabSz="914400">
              <a:lnSpc>
                <a:spcPct val="100000"/>
              </a:lnSpc>
              <a:spcBef>
                <a:spcPts val="600"/>
              </a:spcBef>
              <a:spcAft>
                <a:spcPts val="600"/>
              </a:spcAft>
              <a:buFont typeface="Arial" panose="020B0604020202020204" pitchFamily="34" charset="0"/>
              <a:buNone/>
              <a:tabLst/>
              <a:defRPr sz="1400" i="1">
                <a:latin typeface="Georgia" charset="0"/>
                <a:ea typeface="Georgia" charset="0"/>
                <a:cs typeface="Georgia" charset="0"/>
              </a:defRPr>
            </a:lvl5pPr>
            <a:lvl6pPr marL="0" indent="0" defTabSz="914400">
              <a:lnSpc>
                <a:spcPct val="100000"/>
              </a:lnSpc>
              <a:spcBef>
                <a:spcPts val="1800"/>
              </a:spcBef>
              <a:buFontTx/>
              <a:buNone/>
              <a:defRPr sz="1100" i="1">
                <a:latin typeface="Calibri" charset="0"/>
                <a:ea typeface="Calibri" charset="0"/>
                <a:cs typeface="Calibri" charset="0"/>
              </a:defRP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ctr"/>
            <a:r>
              <a:rPr lang="en-US" sz="1600" b="1" dirty="0">
                <a:solidFill>
                  <a:schemeClr val="accent1"/>
                </a:solidFill>
              </a:rPr>
              <a:t>Does the Cybersecurity/Information Security Policy Guidance Request Type replace VAIRRS?</a:t>
            </a:r>
          </a:p>
          <a:p>
            <a:pPr algn="ctr"/>
            <a:r>
              <a:rPr lang="en-US" sz="1600" dirty="0"/>
              <a:t>No.  ERDSP will still be loaded to VAIRRS for ISSO reviews</a:t>
            </a:r>
          </a:p>
          <a:p>
            <a:endParaRPr lang="en-US" sz="1600" dirty="0">
              <a:solidFill>
                <a:prstClr val="black"/>
              </a:solidFill>
            </a:endParaRPr>
          </a:p>
          <a:p>
            <a:pPr algn="ctr"/>
            <a:endParaRPr lang="en-US" sz="1600" dirty="0"/>
          </a:p>
        </p:txBody>
      </p:sp>
    </p:spTree>
    <p:extLst>
      <p:ext uri="{BB962C8B-B14F-4D97-AF65-F5344CB8AC3E}">
        <p14:creationId xmlns:p14="http://schemas.microsoft.com/office/powerpoint/2010/main" val="65477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5613475C-2E50-4520-A405-EF896C76C3A9}"/>
              </a:ext>
            </a:extLst>
          </p:cNvPr>
          <p:cNvSpPr>
            <a:spLocks noGrp="1"/>
          </p:cNvSpPr>
          <p:nvPr>
            <p:ph type="sldNum" sz="quarter" idx="10"/>
          </p:nvPr>
        </p:nvSpPr>
        <p:spPr>
          <a:xfrm>
            <a:off x="241299" y="6356350"/>
            <a:ext cx="1926608" cy="365125"/>
          </a:xfrm>
        </p:spPr>
        <p:txBody>
          <a:bodyPr vert="horz" lIns="91440" tIns="45720" rIns="91440" bIns="45720" rtlCol="0" anchor="ctr">
            <a:normAutofit/>
          </a:bodyPr>
          <a:lstStyle/>
          <a:p>
            <a:pPr algn="l">
              <a:spcAft>
                <a:spcPts val="600"/>
              </a:spcAft>
            </a:pPr>
            <a:fld id="{E573346A-FCA4-684E-8D18-26E8324063ED}" type="slidenum">
              <a:rPr lang="en-US">
                <a:solidFill>
                  <a:srgbClr val="FFFFFF"/>
                </a:solidFill>
              </a:rPr>
              <a:pPr algn="l">
                <a:spcAft>
                  <a:spcPts val="600"/>
                </a:spcAft>
              </a:pPr>
              <a:t>27</a:t>
            </a:fld>
            <a:endParaRPr lang="en-US">
              <a:solidFill>
                <a:srgbClr val="FFFFFF"/>
              </a:solidFill>
            </a:endParaRPr>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Title 4">
            <a:extLst>
              <a:ext uri="{FF2B5EF4-FFF2-40B4-BE49-F238E27FC236}">
                <a16:creationId xmlns:a16="http://schemas.microsoft.com/office/drawing/2014/main" id="{100ACF57-CBED-46A4-A139-86ABEF7CDD2E}"/>
              </a:ext>
            </a:extLst>
          </p:cNvPr>
          <p:cNvSpPr>
            <a:spLocks noGrp="1"/>
          </p:cNvSpPr>
          <p:nvPr>
            <p:ph type="title"/>
          </p:nvPr>
        </p:nvSpPr>
        <p:spPr>
          <a:xfrm>
            <a:off x="2403481" y="2353641"/>
            <a:ext cx="4337037" cy="2150719"/>
          </a:xfrm>
          <a:noFill/>
        </p:spPr>
        <p:txBody>
          <a:bodyPr vert="horz" lIns="91440" tIns="45720" rIns="91440" bIns="45720" rtlCol="0" anchor="ctr">
            <a:normAutofit/>
          </a:bodyPr>
          <a:lstStyle/>
          <a:p>
            <a:r>
              <a:rPr lang="en-US" sz="3100" kern="1200" dirty="0">
                <a:solidFill>
                  <a:srgbClr val="080808"/>
                </a:solidFill>
                <a:latin typeface="+mj-lt"/>
                <a:ea typeface="+mj-ea"/>
                <a:cs typeface="+mj-cs"/>
              </a:rPr>
              <a:t>Last Poll Question</a:t>
            </a: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6417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r>
              <a:rPr lang="en-US" sz="2800" dirty="0">
                <a:solidFill>
                  <a:srgbClr val="080808"/>
                </a:solidFill>
                <a:latin typeface="+mj-lt"/>
                <a:ea typeface="+mj-ea"/>
                <a:cs typeface="+mj-cs"/>
              </a:rPr>
              <a:t>Poll Question 5</a:t>
            </a:r>
            <a:endParaRPr lang="en-US" dirty="0"/>
          </a:p>
        </p:txBody>
      </p:sp>
      <p:sp>
        <p:nvSpPr>
          <p:cNvPr id="3" name="Content Placeholder 2">
            <a:extLst>
              <a:ext uri="{FF2B5EF4-FFF2-40B4-BE49-F238E27FC236}">
                <a16:creationId xmlns:a16="http://schemas.microsoft.com/office/drawing/2014/main" id="{E048AB21-081E-446D-B66A-D320118E04CA}"/>
              </a:ext>
            </a:extLst>
          </p:cNvPr>
          <p:cNvSpPr>
            <a:spLocks noGrp="1"/>
          </p:cNvSpPr>
          <p:nvPr>
            <p:ph idx="1"/>
          </p:nvPr>
        </p:nvSpPr>
        <p:spPr/>
        <p:txBody>
          <a:bodyPr/>
          <a:lstStyle/>
          <a:p>
            <a:pPr marL="0" indent="0">
              <a:buFont typeface="+mj-lt"/>
              <a:buNone/>
            </a:pPr>
            <a:r>
              <a:rPr lang="en-US" dirty="0"/>
              <a:t>Where can you go to find OIS RSD cybersecurity/information security resource links, RSD scheduled events and access to the new </a:t>
            </a:r>
            <a:r>
              <a:rPr lang="en-US" b="1" dirty="0"/>
              <a:t>OIS RSD VHA Regulatory Research Cybersecurity Guidance Request Process &amp; Intake Portal?</a:t>
            </a:r>
          </a:p>
          <a:p>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28</a:t>
            </a:fld>
            <a:endParaRPr lang="en-US" dirty="0"/>
          </a:p>
        </p:txBody>
      </p:sp>
      <p:sp>
        <p:nvSpPr>
          <p:cNvPr id="6" name="TextBox 5">
            <a:extLst>
              <a:ext uri="{FF2B5EF4-FFF2-40B4-BE49-F238E27FC236}">
                <a16:creationId xmlns:a16="http://schemas.microsoft.com/office/drawing/2014/main" id="{A22DC23F-1F37-4082-AD6A-C816A69362A3}"/>
              </a:ext>
            </a:extLst>
          </p:cNvPr>
          <p:cNvSpPr txBox="1"/>
          <p:nvPr/>
        </p:nvSpPr>
        <p:spPr>
          <a:xfrm>
            <a:off x="1804712" y="3215404"/>
            <a:ext cx="5681938" cy="2062103"/>
          </a:xfrm>
          <a:prstGeom prst="rect">
            <a:avLst/>
          </a:prstGeom>
          <a:noFill/>
        </p:spPr>
        <p:txBody>
          <a:bodyPr wrap="square" rtlCol="0">
            <a:spAutoFit/>
          </a:bodyPr>
          <a:lstStyle/>
          <a:p>
            <a:pPr marL="0" indent="0" algn="ctr">
              <a:buNone/>
            </a:pPr>
            <a:r>
              <a:rPr lang="en-US" sz="2200" dirty="0"/>
              <a:t>Please answer the poll question when it appears on the right-hand side of your screen. </a:t>
            </a:r>
          </a:p>
          <a:p>
            <a:pPr marL="0" indent="0" algn="ctr">
              <a:buNone/>
            </a:pPr>
            <a:endParaRPr lang="en-US" sz="2200" dirty="0"/>
          </a:p>
          <a:p>
            <a:pPr marL="0" indent="0" algn="ctr">
              <a:buNone/>
            </a:pPr>
            <a:r>
              <a:rPr lang="en-US" sz="2200" dirty="0"/>
              <a:t>Then click the </a:t>
            </a:r>
            <a:r>
              <a:rPr lang="en-US" sz="2200" b="1" u="sng" dirty="0"/>
              <a:t>“Submit” </a:t>
            </a:r>
            <a:r>
              <a:rPr lang="en-US" sz="2200" dirty="0"/>
              <a:t>button located in the lower right-hand corner</a:t>
            </a:r>
          </a:p>
          <a:p>
            <a:pPr algn="ctr"/>
            <a:endParaRPr lang="en-US" dirty="0"/>
          </a:p>
        </p:txBody>
      </p:sp>
    </p:spTree>
    <p:extLst>
      <p:ext uri="{BB962C8B-B14F-4D97-AF65-F5344CB8AC3E}">
        <p14:creationId xmlns:p14="http://schemas.microsoft.com/office/powerpoint/2010/main" val="413690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pPr algn="ctr"/>
            <a:r>
              <a:rPr lang="en-US" sz="2800" dirty="0">
                <a:solidFill>
                  <a:srgbClr val="080808"/>
                </a:solidFill>
                <a:latin typeface="+mj-lt"/>
                <a:ea typeface="+mj-ea"/>
                <a:cs typeface="+mj-cs"/>
              </a:rPr>
              <a:t>ANSWER</a:t>
            </a:r>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29</a:t>
            </a:fld>
            <a:endParaRPr lang="en-US" dirty="0"/>
          </a:p>
        </p:txBody>
      </p:sp>
      <p:sp>
        <p:nvSpPr>
          <p:cNvPr id="7" name="Content Placeholder 6">
            <a:extLst>
              <a:ext uri="{FF2B5EF4-FFF2-40B4-BE49-F238E27FC236}">
                <a16:creationId xmlns:a16="http://schemas.microsoft.com/office/drawing/2014/main" id="{87A28DBE-4554-4121-A22C-13AE216A44CA}"/>
              </a:ext>
            </a:extLst>
          </p:cNvPr>
          <p:cNvSpPr txBox="1">
            <a:spLocks noGrp="1"/>
          </p:cNvSpPr>
          <p:nvPr>
            <p:ph idx="1"/>
          </p:nvPr>
        </p:nvSpPr>
        <p:spPr>
          <a:xfrm>
            <a:off x="630238" y="1417638"/>
            <a:ext cx="7891462" cy="304698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0" dirty="0"/>
              <a:t> ServiceNow (YourIT)</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0" dirty="0"/>
              <a:t> </a:t>
            </a:r>
            <a:r>
              <a:rPr lang="en-US" sz="2800" b="1" dirty="0">
                <a:highlight>
                  <a:srgbClr val="FFFF00"/>
                </a:highlight>
              </a:rPr>
              <a:t>OIS Research Support Division (RSD) SharePoint Site</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0" dirty="0"/>
              <a:t> VA Innovation and Research Review System (VAIRRS)</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sz="2800" b="0" dirty="0"/>
              <a:t> None of the Above</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dirty="0"/>
          </a:p>
        </p:txBody>
      </p:sp>
    </p:spTree>
    <p:extLst>
      <p:ext uri="{BB962C8B-B14F-4D97-AF65-F5344CB8AC3E}">
        <p14:creationId xmlns:p14="http://schemas.microsoft.com/office/powerpoint/2010/main" val="275203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p:txBody>
          <a:bodyPr/>
          <a:lstStyle/>
          <a:p>
            <a:r>
              <a:rPr lang="en-US" dirty="0">
                <a:solidFill>
                  <a:schemeClr val="tx1"/>
                </a:solidFill>
              </a:rPr>
              <a:t>Mission and Vision</a:t>
            </a:r>
          </a:p>
        </p:txBody>
      </p:sp>
      <p:sp>
        <p:nvSpPr>
          <p:cNvPr id="30" name="Rectangle 29">
            <a:extLst>
              <a:ext uri="{FF2B5EF4-FFF2-40B4-BE49-F238E27FC236}">
                <a16:creationId xmlns:a16="http://schemas.microsoft.com/office/drawing/2014/main" id="{6A0E78EC-342D-4D37-9E61-F4ED7C24264D}"/>
              </a:ext>
            </a:extLst>
          </p:cNvPr>
          <p:cNvSpPr/>
          <p:nvPr/>
        </p:nvSpPr>
        <p:spPr>
          <a:xfrm>
            <a:off x="546997" y="1521892"/>
            <a:ext cx="3931920" cy="3579512"/>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highlight>
                  <a:srgbClr val="FFFF00"/>
                </a:highlight>
              </a:rPr>
              <a:t> </a:t>
            </a:r>
          </a:p>
        </p:txBody>
      </p:sp>
      <p:sp>
        <p:nvSpPr>
          <p:cNvPr id="33" name="Flowchart: Off-page Connector 32">
            <a:extLst>
              <a:ext uri="{FF2B5EF4-FFF2-40B4-BE49-F238E27FC236}">
                <a16:creationId xmlns:a16="http://schemas.microsoft.com/office/drawing/2014/main" id="{3000D07E-BC28-4B0F-AEA9-8DFFEEE46E4C}"/>
              </a:ext>
            </a:extLst>
          </p:cNvPr>
          <p:cNvSpPr/>
          <p:nvPr/>
        </p:nvSpPr>
        <p:spPr>
          <a:xfrm rot="16200000">
            <a:off x="444752" y="1633202"/>
            <a:ext cx="814957" cy="897613"/>
          </a:xfrm>
          <a:prstGeom prst="flowChartOffpageConnector">
            <a:avLst/>
          </a:prstGeom>
          <a:solidFill>
            <a:srgbClr val="FFC000"/>
          </a:solidFill>
          <a:ln>
            <a:solidFill>
              <a:srgbClr val="FDB71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highlight>
                <a:srgbClr val="FFFF00"/>
              </a:highlight>
            </a:endParaRPr>
          </a:p>
        </p:txBody>
      </p:sp>
      <p:sp>
        <p:nvSpPr>
          <p:cNvPr id="37" name="Rectangle 36">
            <a:extLst>
              <a:ext uri="{FF2B5EF4-FFF2-40B4-BE49-F238E27FC236}">
                <a16:creationId xmlns:a16="http://schemas.microsoft.com/office/drawing/2014/main" id="{6D98828A-A04F-4651-90D5-26BEC8B92B90}"/>
              </a:ext>
            </a:extLst>
          </p:cNvPr>
          <p:cNvSpPr/>
          <p:nvPr/>
        </p:nvSpPr>
        <p:spPr>
          <a:xfrm>
            <a:off x="1366053" y="1650315"/>
            <a:ext cx="3103660" cy="3139321"/>
          </a:xfrm>
          <a:prstGeom prst="rect">
            <a:avLst/>
          </a:prstGeom>
        </p:spPr>
        <p:txBody>
          <a:bodyPr wrap="square">
            <a:spAutoFit/>
          </a:bodyPr>
          <a:lstStyle/>
          <a:p>
            <a:r>
              <a:rPr lang="en-US" b="1" dirty="0"/>
              <a:t>Mission:</a:t>
            </a:r>
          </a:p>
          <a:p>
            <a:r>
              <a:rPr lang="en-US" dirty="0"/>
              <a:t>The Office of Information Security (OIS), Research Support Division (RSD) provides stakeholders across the VA enterprise participating in Research &amp; Development (R&amp;D) programs and facilities with </a:t>
            </a:r>
            <a:r>
              <a:rPr lang="en-US" b="1" i="1" dirty="0"/>
              <a:t>guidance in complying with research information security policy.  </a:t>
            </a:r>
          </a:p>
        </p:txBody>
      </p:sp>
      <p:sp>
        <p:nvSpPr>
          <p:cNvPr id="42" name="Rectangle 41">
            <a:extLst>
              <a:ext uri="{FF2B5EF4-FFF2-40B4-BE49-F238E27FC236}">
                <a16:creationId xmlns:a16="http://schemas.microsoft.com/office/drawing/2014/main" id="{E343F956-238A-4173-BD97-EBA2042DD485}"/>
              </a:ext>
            </a:extLst>
          </p:cNvPr>
          <p:cNvSpPr/>
          <p:nvPr/>
        </p:nvSpPr>
        <p:spPr>
          <a:xfrm>
            <a:off x="4808655" y="1526401"/>
            <a:ext cx="3931920" cy="3579512"/>
          </a:xfrm>
          <a:prstGeom prst="rect">
            <a:avLst/>
          </a:prstGeom>
          <a:solidFill>
            <a:schemeClr val="bg1">
              <a:lumMod val="95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highlight>
                  <a:srgbClr val="FFFF00"/>
                </a:highlight>
              </a:rPr>
              <a:t> </a:t>
            </a:r>
          </a:p>
        </p:txBody>
      </p:sp>
      <p:sp>
        <p:nvSpPr>
          <p:cNvPr id="43" name="Flowchart: Off-page Connector 42">
            <a:extLst>
              <a:ext uri="{FF2B5EF4-FFF2-40B4-BE49-F238E27FC236}">
                <a16:creationId xmlns:a16="http://schemas.microsoft.com/office/drawing/2014/main" id="{B1F52F69-C41D-414A-8491-1CE27DC9B2AB}"/>
              </a:ext>
            </a:extLst>
          </p:cNvPr>
          <p:cNvSpPr/>
          <p:nvPr/>
        </p:nvSpPr>
        <p:spPr>
          <a:xfrm rot="16200000">
            <a:off x="4752587" y="1590113"/>
            <a:ext cx="722604" cy="897613"/>
          </a:xfrm>
          <a:prstGeom prst="flowChartOffpageConnector">
            <a:avLst/>
          </a:prstGeom>
          <a:solidFill>
            <a:schemeClr val="accent5"/>
          </a:solidFill>
          <a:ln>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highlight>
                <a:srgbClr val="FFFF00"/>
              </a:highlight>
            </a:endParaRPr>
          </a:p>
        </p:txBody>
      </p:sp>
      <p:sp>
        <p:nvSpPr>
          <p:cNvPr id="44" name="Rectangle 43">
            <a:extLst>
              <a:ext uri="{FF2B5EF4-FFF2-40B4-BE49-F238E27FC236}">
                <a16:creationId xmlns:a16="http://schemas.microsoft.com/office/drawing/2014/main" id="{958FA104-BB21-4551-AE10-EEB19ECB1478}"/>
              </a:ext>
            </a:extLst>
          </p:cNvPr>
          <p:cNvSpPr/>
          <p:nvPr/>
        </p:nvSpPr>
        <p:spPr>
          <a:xfrm>
            <a:off x="5658232" y="1652253"/>
            <a:ext cx="3016840" cy="2031325"/>
          </a:xfrm>
          <a:prstGeom prst="rect">
            <a:avLst/>
          </a:prstGeom>
        </p:spPr>
        <p:txBody>
          <a:bodyPr wrap="square">
            <a:spAutoFit/>
          </a:bodyPr>
          <a:lstStyle/>
          <a:p>
            <a:r>
              <a:rPr lang="en-US" b="1" dirty="0"/>
              <a:t>Vision:</a:t>
            </a:r>
          </a:p>
          <a:p>
            <a:r>
              <a:rPr lang="en-US" dirty="0"/>
              <a:t>Ensuring information &amp; cybersecurity is an enabler for VHA Research &amp; Development’s business considerations and objectives of VHA stakeholders.​</a:t>
            </a:r>
          </a:p>
        </p:txBody>
      </p:sp>
      <p:pic>
        <p:nvPicPr>
          <p:cNvPr id="48" name="Graphic 47" descr="Group brainstorm">
            <a:extLst>
              <a:ext uri="{FF2B5EF4-FFF2-40B4-BE49-F238E27FC236}">
                <a16:creationId xmlns:a16="http://schemas.microsoft.com/office/drawing/2014/main" id="{DC0B24D4-6718-4C92-9C47-284A040448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624" y="1653746"/>
            <a:ext cx="731520" cy="731520"/>
          </a:xfrm>
          <a:prstGeom prst="rect">
            <a:avLst/>
          </a:prstGeom>
        </p:spPr>
      </p:pic>
      <p:pic>
        <p:nvPicPr>
          <p:cNvPr id="49" name="Graphic 48" descr="Boardroom">
            <a:extLst>
              <a:ext uri="{FF2B5EF4-FFF2-40B4-BE49-F238E27FC236}">
                <a16:creationId xmlns:a16="http://schemas.microsoft.com/office/drawing/2014/main" id="{3BC4C37A-8F23-4361-B65A-D3C717C5F3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1586" y="1687683"/>
            <a:ext cx="731520" cy="731520"/>
          </a:xfrm>
          <a:prstGeom prst="rect">
            <a:avLst/>
          </a:prstGeom>
        </p:spPr>
      </p:pic>
    </p:spTree>
    <p:extLst>
      <p:ext uri="{BB962C8B-B14F-4D97-AF65-F5344CB8AC3E}">
        <p14:creationId xmlns:p14="http://schemas.microsoft.com/office/powerpoint/2010/main" val="1847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5" y="378460"/>
            <a:ext cx="8420300" cy="685800"/>
          </a:xfrm>
        </p:spPr>
        <p:txBody>
          <a:bodyPr/>
          <a:lstStyle/>
          <a:p>
            <a:r>
              <a:rPr lang="en-US" dirty="0">
                <a:solidFill>
                  <a:schemeClr val="tx1"/>
                </a:solidFill>
              </a:rPr>
              <a:t>References</a:t>
            </a:r>
          </a:p>
        </p:txBody>
      </p:sp>
      <p:sp>
        <p:nvSpPr>
          <p:cNvPr id="5" name="TextBox 4">
            <a:extLst>
              <a:ext uri="{FF2B5EF4-FFF2-40B4-BE49-F238E27FC236}">
                <a16:creationId xmlns:a16="http://schemas.microsoft.com/office/drawing/2014/main" id="{61647D3A-6141-438E-B680-C34B75022600}"/>
              </a:ext>
            </a:extLst>
          </p:cNvPr>
          <p:cNvSpPr txBox="1"/>
          <p:nvPr/>
        </p:nvSpPr>
        <p:spPr>
          <a:xfrm>
            <a:off x="630935" y="1324094"/>
            <a:ext cx="7893305" cy="4801314"/>
          </a:xfrm>
          <a:prstGeom prst="rect">
            <a:avLst/>
          </a:prstGeom>
          <a:noFill/>
        </p:spPr>
        <p:txBody>
          <a:bodyPr wrap="square">
            <a:spAutoFit/>
          </a:bodyPr>
          <a:lstStyle/>
          <a:p>
            <a:pPr marL="285750" indent="-285750" algn="l" rtl="0" fontAlgn="base">
              <a:buFont typeface="Wingdings" panose="05000000000000000000" pitchFamily="2" charset="2"/>
              <a:buChar char="Ø"/>
            </a:pPr>
            <a:r>
              <a:rPr lang="en-US" b="0" i="0" u="sng" strike="noStrike" dirty="0">
                <a:solidFill>
                  <a:schemeClr val="accent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OIS RSD VHA Regulatory Research Cybersecurity Guidance ServiceNow Catalog</a:t>
            </a:r>
            <a:r>
              <a:rPr lang="en-US" b="0" i="0" u="none" strike="noStrike" dirty="0">
                <a:solidFill>
                  <a:schemeClr val="accent1"/>
                </a:solidFill>
                <a:effectLst/>
                <a:latin typeface="Calibri" panose="020F0502020204030204" pitchFamily="34" charset="0"/>
              </a:rPr>
              <a:t> </a:t>
            </a:r>
          </a:p>
          <a:p>
            <a:pPr marL="285750" indent="-285750" algn="l" rtl="0" fontAlgn="base">
              <a:buFont typeface="Wingdings" panose="05000000000000000000" pitchFamily="2" charset="2"/>
              <a:buChar char="Ø"/>
            </a:pPr>
            <a:r>
              <a:rPr lang="en-US" sz="1800" u="sng" dirty="0">
                <a:effectLst/>
                <a:latin typeface="Calibri" panose="020F0502020204030204" pitchFamily="34" charset="0"/>
                <a:ea typeface="Times New Roman" panose="02020603050405020304" pitchFamily="18" charset="0"/>
                <a:hlinkClick r:id="rId4"/>
              </a:rPr>
              <a:t>Research Support Division (RSD) Guidance &amp; Request Intake Portal</a:t>
            </a:r>
            <a:r>
              <a:rPr lang="en-US" b="0" i="0" dirty="0">
                <a:solidFill>
                  <a:schemeClr val="accent1"/>
                </a:solidFill>
                <a:effectLst/>
                <a:latin typeface="Calibri" panose="020F0502020204030204" pitchFamily="34" charset="0"/>
                <a:hlinkClick r:id="rId4"/>
              </a:rPr>
              <a:t>​</a:t>
            </a:r>
            <a:endParaRPr lang="en-US" b="0" i="0" dirty="0">
              <a:solidFill>
                <a:schemeClr val="accent1"/>
              </a:solidFill>
              <a:effectLst/>
              <a:latin typeface="Arial" panose="020B0604020202020204" pitchFamily="34" charset="0"/>
            </a:endParaRPr>
          </a:p>
          <a:p>
            <a:pPr marL="285750" indent="-285750" algn="l" rtl="0" fontAlgn="base">
              <a:buFont typeface="Wingdings" panose="05000000000000000000" pitchFamily="2" charset="2"/>
              <a:buChar char="Ø"/>
            </a:pPr>
            <a:r>
              <a:rPr lang="en-US" b="0" i="0" u="sng" strike="noStrike" dirty="0">
                <a:solidFill>
                  <a:schemeClr val="accent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Research Cybersecurity FAQ</a:t>
            </a:r>
            <a:r>
              <a:rPr lang="en-US" b="0" i="0" dirty="0">
                <a:solidFill>
                  <a:schemeClr val="accent1"/>
                </a:solidFill>
                <a:effectLst/>
                <a:latin typeface="Calibri" panose="020F0502020204030204" pitchFamily="34" charset="0"/>
              </a:rPr>
              <a:t>​</a:t>
            </a:r>
            <a:endParaRPr lang="en-US" b="0" i="0" dirty="0">
              <a:solidFill>
                <a:schemeClr val="accent1"/>
              </a:solidFill>
              <a:effectLst/>
              <a:latin typeface="Arial" panose="020B0604020202020204" pitchFamily="34" charset="0"/>
            </a:endParaRPr>
          </a:p>
          <a:p>
            <a:pPr marL="285750" indent="-285750" algn="l" rtl="0" fontAlgn="base">
              <a:buFont typeface="Wingdings" panose="05000000000000000000" pitchFamily="2" charset="2"/>
              <a:buChar char="Ø"/>
            </a:pPr>
            <a:r>
              <a:rPr lang="en-US" b="0" i="0" u="sng" strike="noStrike" dirty="0">
                <a:solidFill>
                  <a:schemeClr val="accent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RSD Electronic Data Transmission Review</a:t>
            </a:r>
            <a:r>
              <a:rPr lang="en-US" b="0" i="0" dirty="0">
                <a:solidFill>
                  <a:schemeClr val="accent1"/>
                </a:solidFill>
                <a:effectLst/>
                <a:latin typeface="Calibri" panose="020F0502020204030204" pitchFamily="34" charset="0"/>
              </a:rPr>
              <a:t>​</a:t>
            </a:r>
            <a:endParaRPr lang="en-US" b="0" i="0" dirty="0">
              <a:solidFill>
                <a:schemeClr val="accent1"/>
              </a:solidFill>
              <a:effectLst/>
              <a:latin typeface="Arial" panose="020B0604020202020204" pitchFamily="34" charset="0"/>
            </a:endParaRPr>
          </a:p>
          <a:p>
            <a:pPr marL="285750" indent="-285750" algn="l" rtl="0" fontAlgn="base">
              <a:buFont typeface="Wingdings" panose="05000000000000000000" pitchFamily="2" charset="2"/>
              <a:buChar char="Ø"/>
            </a:pPr>
            <a:r>
              <a:rPr lang="en-US" b="0" i="0" u="sng" strike="noStrike" dirty="0">
                <a:solidFill>
                  <a:schemeClr val="accent1"/>
                </a:solidFill>
                <a:effectLst/>
                <a:latin typeface="Calibri" panose="020F0502020204030204" pitchFamily="34" charset="0"/>
                <a:hlinkClick r:id="rId7"/>
              </a:rPr>
              <a:t>ORD VA Innovation and Research Review System (VAIRRS) Resources</a:t>
            </a:r>
            <a:endParaRPr lang="en-US" b="0" i="0" u="sng" strike="noStrike" dirty="0">
              <a:solidFill>
                <a:schemeClr val="accent1"/>
              </a:solidFill>
              <a:effectLst/>
              <a:latin typeface="Calibri" panose="020F0502020204030204" pitchFamily="34" charset="0"/>
            </a:endParaRPr>
          </a:p>
          <a:p>
            <a:pPr marL="285750" indent="-285750" algn="l" rtl="0" fontAlgn="base">
              <a:buFont typeface="Wingdings" panose="05000000000000000000" pitchFamily="2" charset="2"/>
              <a:buChar char="Ø"/>
            </a:pPr>
            <a:r>
              <a:rPr lang="en-US" b="0" i="0" dirty="0">
                <a:solidFill>
                  <a:schemeClr val="accent1"/>
                </a:solidFill>
                <a:effectLst/>
                <a:latin typeface="Calibri" panose="020F0502020204030204" pitchFamily="34" charset="0"/>
              </a:rPr>
              <a:t>​</a:t>
            </a:r>
            <a:r>
              <a:rPr lang="en-US" b="0" i="0" dirty="0">
                <a:solidFill>
                  <a:schemeClr val="accent1"/>
                </a:solidFill>
                <a:effectLst/>
                <a:latin typeface="Calibri" panose="020F0502020204030204" pitchFamily="34" charset="0"/>
                <a:hlinkClick r:id="rId8"/>
              </a:rPr>
              <a:t>VAIRRS Portal</a:t>
            </a:r>
            <a:endParaRPr lang="en-US" b="0" i="0" dirty="0">
              <a:solidFill>
                <a:schemeClr val="accent1"/>
              </a:solidFill>
              <a:effectLst/>
              <a:latin typeface="Calibri" panose="020F0502020204030204" pitchFamily="34" charset="0"/>
            </a:endParaRPr>
          </a:p>
          <a:p>
            <a:pPr marL="285750" indent="-285750" fontAlgn="base">
              <a:buFont typeface="Wingdings" panose="05000000000000000000" pitchFamily="2" charset="2"/>
              <a:buChar char="Ø"/>
            </a:pPr>
            <a:r>
              <a:rPr lang="en-US" u="sng" dirty="0">
                <a:solidFill>
                  <a:schemeClr val="accent1"/>
                </a:solidFill>
                <a:latin typeface="Calibri" panose="020F0502020204030204" pitchFamily="34" charset="0"/>
              </a:rPr>
              <a:t>Research Support Division (RSD) Guidance &amp; Request Intake Portal</a:t>
            </a:r>
            <a:endParaRPr lang="en-US" b="0" i="0" dirty="0">
              <a:solidFill>
                <a:schemeClr val="accent1"/>
              </a:solidFill>
              <a:effectLst/>
              <a:latin typeface="Arial" panose="020B0604020202020204" pitchFamily="34" charset="0"/>
            </a:endParaRPr>
          </a:p>
          <a:p>
            <a:pPr algn="l" rtl="0" fontAlgn="base"/>
            <a:endParaRPr lang="en-US" b="0" i="0" dirty="0">
              <a:solidFill>
                <a:schemeClr val="accent1"/>
              </a:solidFill>
              <a:effectLst/>
              <a:latin typeface="Arial" panose="020B0604020202020204" pitchFamily="34" charset="0"/>
            </a:endParaRPr>
          </a:p>
          <a:p>
            <a:pPr algn="l" rtl="0" fontAlgn="base"/>
            <a:endParaRPr lang="en-US" b="1" dirty="0">
              <a:solidFill>
                <a:srgbClr val="205493"/>
              </a:solidFill>
              <a:latin typeface="Calibri" panose="020F0502020204030204" pitchFamily="34" charset="0"/>
            </a:endParaRPr>
          </a:p>
          <a:p>
            <a:pPr algn="l" rtl="0" fontAlgn="base"/>
            <a:r>
              <a:rPr lang="en-US" b="1" i="0" u="none" strike="noStrike" dirty="0">
                <a:solidFill>
                  <a:srgbClr val="205493"/>
                </a:solidFill>
                <a:effectLst/>
                <a:latin typeface="Calibri" panose="020F0502020204030204" pitchFamily="34" charset="0"/>
              </a:rPr>
              <a:t>Points of Contact</a:t>
            </a:r>
            <a:r>
              <a:rPr lang="en-US" b="0" i="0" dirty="0">
                <a:solidFill>
                  <a:srgbClr val="000000"/>
                </a:solidFill>
                <a:effectLst/>
                <a:latin typeface="Calibri" panose="020F0502020204030204" pitchFamily="34" charset="0"/>
              </a:rPr>
              <a:t>​</a:t>
            </a:r>
          </a:p>
          <a:p>
            <a:pPr marL="285750" indent="-285750" algn="l" rtl="0" fontAlgn="base">
              <a:buFont typeface="Wingdings" panose="05000000000000000000" pitchFamily="2" charset="2"/>
              <a:buChar char="Ø"/>
            </a:pPr>
            <a:r>
              <a:rPr lang="en-US" dirty="0">
                <a:solidFill>
                  <a:srgbClr val="000000"/>
                </a:solidFill>
              </a:rPr>
              <a:t>Dujuan Williams </a:t>
            </a:r>
            <a:r>
              <a:rPr lang="en-US" b="0" i="0" dirty="0">
                <a:solidFill>
                  <a:schemeClr val="accent1"/>
                </a:solidFill>
                <a:effectLst/>
                <a:hlinkClick r:id="rId9"/>
              </a:rPr>
              <a:t>DuJuan.Williams@va.gov</a:t>
            </a:r>
            <a:r>
              <a:rPr lang="en-US" b="0" i="0" dirty="0">
                <a:solidFill>
                  <a:schemeClr val="accent1"/>
                </a:solidFill>
                <a:effectLst/>
              </a:rPr>
              <a:t> </a:t>
            </a:r>
            <a:endParaRPr lang="en-US" dirty="0">
              <a:solidFill>
                <a:srgbClr val="000000"/>
              </a:solidFill>
            </a:endParaRPr>
          </a:p>
          <a:p>
            <a:pPr marL="285750" indent="-285750" algn="l" rtl="0" fontAlgn="base">
              <a:buFont typeface="Wingdings" panose="05000000000000000000" pitchFamily="2" charset="2"/>
              <a:buChar char="Ø"/>
            </a:pPr>
            <a:r>
              <a:rPr lang="en-US" dirty="0">
                <a:solidFill>
                  <a:srgbClr val="000000"/>
                </a:solidFill>
              </a:rPr>
              <a:t>Carol Johnson </a:t>
            </a:r>
            <a:r>
              <a:rPr lang="en-US" b="0" i="0" dirty="0">
                <a:solidFill>
                  <a:schemeClr val="accent1"/>
                </a:solidFill>
                <a:effectLst/>
                <a:hlinkClick r:id="rId10"/>
              </a:rPr>
              <a:t>Carol.Johnson31@va.gov</a:t>
            </a:r>
            <a:r>
              <a:rPr lang="en-US" b="0" i="0" dirty="0">
                <a:solidFill>
                  <a:schemeClr val="accent1"/>
                </a:solidFill>
                <a:effectLst/>
              </a:rPr>
              <a:t> </a:t>
            </a:r>
          </a:p>
          <a:p>
            <a:pPr marL="285750" indent="-285750" algn="l" rtl="0" fontAlgn="base">
              <a:buFont typeface="Wingdings" panose="05000000000000000000" pitchFamily="2" charset="2"/>
              <a:buChar char="Ø"/>
            </a:pPr>
            <a:r>
              <a:rPr lang="en-US" dirty="0"/>
              <a:t>Terry Peters </a:t>
            </a:r>
            <a:r>
              <a:rPr lang="en-US" dirty="0">
                <a:solidFill>
                  <a:schemeClr val="accent1"/>
                </a:solidFill>
                <a:hlinkClick r:id="rId11"/>
              </a:rPr>
              <a:t>Terry.Peters@va.gov</a:t>
            </a:r>
            <a:r>
              <a:rPr lang="en-US" dirty="0">
                <a:solidFill>
                  <a:schemeClr val="accent1"/>
                </a:solidFill>
              </a:rPr>
              <a:t> </a:t>
            </a:r>
            <a:endParaRPr lang="en-US" dirty="0">
              <a:solidFill>
                <a:srgbClr val="000000"/>
              </a:solidFill>
            </a:endParaRPr>
          </a:p>
          <a:p>
            <a:pPr marL="285750" indent="-285750" algn="l" rtl="0" fontAlgn="base">
              <a:buFont typeface="Wingdings" panose="05000000000000000000" pitchFamily="2" charset="2"/>
              <a:buChar char="Ø"/>
            </a:pPr>
            <a:r>
              <a:rPr lang="en-US" b="0" i="0" dirty="0">
                <a:solidFill>
                  <a:srgbClr val="000000"/>
                </a:solidFill>
                <a:effectLst/>
              </a:rPr>
              <a:t>Roland Sasaki </a:t>
            </a:r>
            <a:r>
              <a:rPr lang="en-US" b="0" i="0" dirty="0">
                <a:solidFill>
                  <a:schemeClr val="accent1"/>
                </a:solidFill>
                <a:effectLst/>
                <a:hlinkClick r:id="rId12"/>
              </a:rPr>
              <a:t>Roland.Sasaki@va.gov</a:t>
            </a:r>
            <a:r>
              <a:rPr lang="en-US" b="0" i="0" dirty="0">
                <a:solidFill>
                  <a:schemeClr val="accent1"/>
                </a:solidFill>
                <a:effectLst/>
              </a:rPr>
              <a:t> </a:t>
            </a:r>
            <a:endParaRPr lang="en-US" b="0" i="0" dirty="0">
              <a:solidFill>
                <a:srgbClr val="000000"/>
              </a:solidFill>
              <a:effectLst/>
            </a:endParaRPr>
          </a:p>
          <a:p>
            <a:pPr marL="285750" indent="-285750" algn="l" rtl="0" fontAlgn="base">
              <a:buFont typeface="Wingdings" panose="05000000000000000000" pitchFamily="2" charset="2"/>
              <a:buChar char="Ø"/>
            </a:pPr>
            <a:r>
              <a:rPr lang="en-US" dirty="0">
                <a:solidFill>
                  <a:srgbClr val="000000"/>
                </a:solidFill>
              </a:rPr>
              <a:t>Brian Sharpless </a:t>
            </a:r>
            <a:r>
              <a:rPr lang="en-US" b="0" i="0" dirty="0">
                <a:solidFill>
                  <a:schemeClr val="accent1"/>
                </a:solidFill>
                <a:effectLst/>
                <a:hlinkClick r:id="rId13"/>
              </a:rPr>
              <a:t>Brian.Sharpless@va.gov</a:t>
            </a:r>
            <a:r>
              <a:rPr lang="en-US" b="0" i="0" dirty="0">
                <a:solidFill>
                  <a:schemeClr val="accent1"/>
                </a:solidFill>
                <a:effectLst/>
              </a:rPr>
              <a:t> </a:t>
            </a:r>
          </a:p>
          <a:p>
            <a:pPr marL="285750" indent="-285750" algn="l" rtl="0" fontAlgn="base">
              <a:buFont typeface="Wingdings" panose="05000000000000000000" pitchFamily="2" charset="2"/>
              <a:buChar char="Ø"/>
            </a:pPr>
            <a:r>
              <a:rPr lang="en-US" dirty="0"/>
              <a:t>RSD DL - </a:t>
            </a:r>
            <a:r>
              <a:rPr lang="en-US" b="0" i="0" u="sng" strike="noStrike" dirty="0">
                <a:solidFill>
                  <a:schemeClr val="accent1"/>
                </a:solidFill>
                <a:effectLst/>
                <a:latin typeface="Calibri" panose="020F0502020204030204" pitchFamily="34" charset="0"/>
                <a:hlinkClick r:id="rId14">
                  <a:extLst>
                    <a:ext uri="{A12FA001-AC4F-418D-AE19-62706E023703}">
                      <ahyp:hlinkClr xmlns:ahyp="http://schemas.microsoft.com/office/drawing/2018/hyperlinkcolor" val="tx"/>
                    </a:ext>
                  </a:extLst>
                </a:hlinkClick>
              </a:rPr>
              <a:t>OITITOPSSOESOResearchSupportDivision@va.gov</a:t>
            </a:r>
            <a:endParaRPr lang="en-US" b="0" i="0" u="sng" strike="noStrike" dirty="0">
              <a:solidFill>
                <a:schemeClr val="accent1"/>
              </a:solidFill>
              <a:effectLst/>
              <a:latin typeface="Calibri" panose="020F0502020204030204" pitchFamily="34" charset="0"/>
            </a:endParaRPr>
          </a:p>
          <a:p>
            <a:pPr algn="l" rtl="0" fontAlgn="base"/>
            <a:endParaRPr lang="en-US" b="0" i="0" u="sng" strike="noStrike" dirty="0">
              <a:solidFill>
                <a:schemeClr val="accent1"/>
              </a:solidFill>
              <a:effectLst/>
              <a:latin typeface="Calibri" panose="020F0502020204030204" pitchFamily="34" charset="0"/>
            </a:endParaRPr>
          </a:p>
        </p:txBody>
      </p:sp>
    </p:spTree>
    <p:extLst>
      <p:ext uri="{BB962C8B-B14F-4D97-AF65-F5344CB8AC3E}">
        <p14:creationId xmlns:p14="http://schemas.microsoft.com/office/powerpoint/2010/main" val="2875269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236C-7D84-47D5-812B-AA51D6E1D68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991E146-F16C-4F7D-8E0C-66F50254128A}"/>
              </a:ext>
            </a:extLst>
          </p:cNvPr>
          <p:cNvSpPr>
            <a:spLocks noGrp="1"/>
          </p:cNvSpPr>
          <p:nvPr>
            <p:ph idx="1"/>
          </p:nvPr>
        </p:nvSpPr>
        <p:spPr/>
        <p:txBody>
          <a:bodyPr/>
          <a:lstStyle/>
          <a:p>
            <a:r>
              <a:rPr lang="en-US" sz="2200" dirty="0"/>
              <a:t>A recording of this session and the associated handouts will be available on ORPP&amp;E’s Education and Training website approximately one-week post-webinar</a:t>
            </a:r>
          </a:p>
          <a:p>
            <a:r>
              <a:rPr lang="en-US" sz="2200" dirty="0"/>
              <a:t>An archive of this and other webinars can be found here:  </a:t>
            </a:r>
            <a:r>
              <a:rPr lang="en-US" sz="2200" dirty="0">
                <a:hlinkClick r:id="rId2"/>
              </a:rPr>
              <a:t>https://www.research.va.gov/programs/orppe/education/webinars/archives.cfm</a:t>
            </a:r>
            <a:endParaRPr lang="en-US" sz="2200" dirty="0"/>
          </a:p>
          <a:p>
            <a:endParaRPr lang="en-US" dirty="0"/>
          </a:p>
        </p:txBody>
      </p:sp>
    </p:spTree>
    <p:extLst>
      <p:ext uri="{BB962C8B-B14F-4D97-AF65-F5344CB8AC3E}">
        <p14:creationId xmlns:p14="http://schemas.microsoft.com/office/powerpoint/2010/main" val="120161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4997-D1B5-449F-8539-1C80EABF80FD}"/>
              </a:ext>
            </a:extLst>
          </p:cNvPr>
          <p:cNvSpPr>
            <a:spLocks noGrp="1"/>
          </p:cNvSpPr>
          <p:nvPr>
            <p:ph type="title"/>
          </p:nvPr>
        </p:nvSpPr>
        <p:spPr/>
        <p:txBody>
          <a:bodyPr/>
          <a:lstStyle/>
          <a:p>
            <a:r>
              <a:rPr lang="en-US" dirty="0"/>
              <a:t> Q&amp;A</a:t>
            </a:r>
          </a:p>
        </p:txBody>
      </p:sp>
      <p:sp>
        <p:nvSpPr>
          <p:cNvPr id="3" name="Content Placeholder 2">
            <a:extLst>
              <a:ext uri="{FF2B5EF4-FFF2-40B4-BE49-F238E27FC236}">
                <a16:creationId xmlns:a16="http://schemas.microsoft.com/office/drawing/2014/main" id="{B6D0793B-D351-48B8-951A-6C6B6D6BA051}"/>
              </a:ext>
            </a:extLst>
          </p:cNvPr>
          <p:cNvSpPr>
            <a:spLocks noGrp="1"/>
          </p:cNvSpPr>
          <p:nvPr>
            <p:ph idx="1"/>
          </p:nvPr>
        </p:nvSpPr>
        <p:spPr/>
        <p:txBody>
          <a:bodyPr/>
          <a:lstStyle/>
          <a:p>
            <a:pPr marL="0" indent="0">
              <a:buNone/>
            </a:pPr>
            <a:r>
              <a:rPr lang="en-US" sz="2400" dirty="0"/>
              <a:t>Please type any questions you may have in the Q&amp;A box.  </a:t>
            </a:r>
          </a:p>
          <a:p>
            <a:pPr marL="0" indent="0">
              <a:buNone/>
            </a:pPr>
            <a:r>
              <a:rPr lang="en-US" sz="2400" dirty="0"/>
              <a:t>We will try to answer everyone’s questions before the close of the hour.</a:t>
            </a:r>
          </a:p>
        </p:txBody>
      </p:sp>
    </p:spTree>
    <p:extLst>
      <p:ext uri="{BB962C8B-B14F-4D97-AF65-F5344CB8AC3E}">
        <p14:creationId xmlns:p14="http://schemas.microsoft.com/office/powerpoint/2010/main" val="194700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a:xfrm>
            <a:off x="630934" y="378460"/>
            <a:ext cx="8227315" cy="685800"/>
          </a:xfrm>
        </p:spPr>
        <p:txBody>
          <a:bodyPr/>
          <a:lstStyle/>
          <a:p>
            <a:r>
              <a:rPr lang="en-US" dirty="0">
                <a:solidFill>
                  <a:schemeClr val="tx1"/>
                </a:solidFill>
              </a:rPr>
              <a:t>Objectives</a:t>
            </a:r>
          </a:p>
        </p:txBody>
      </p:sp>
      <p:sp>
        <p:nvSpPr>
          <p:cNvPr id="11" name="Content Placeholder 2">
            <a:extLst>
              <a:ext uri="{FF2B5EF4-FFF2-40B4-BE49-F238E27FC236}">
                <a16:creationId xmlns:a16="http://schemas.microsoft.com/office/drawing/2014/main" id="{55DA9FCC-1E3F-4219-98A7-2F419B764AB3}"/>
              </a:ext>
            </a:extLst>
          </p:cNvPr>
          <p:cNvSpPr txBox="1">
            <a:spLocks/>
          </p:cNvSpPr>
          <p:nvPr/>
        </p:nvSpPr>
        <p:spPr>
          <a:xfrm>
            <a:off x="556024" y="1299031"/>
            <a:ext cx="5918453" cy="59684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0"/>
              </a:spcBef>
              <a:buNone/>
            </a:pPr>
            <a:endParaRPr lang="en-US" sz="1800" b="1" dirty="0">
              <a:latin typeface="Calibri" panose="020F0502020204030204"/>
            </a:endParaRPr>
          </a:p>
        </p:txBody>
      </p:sp>
      <p:grpSp>
        <p:nvGrpSpPr>
          <p:cNvPr id="12" name="Group 11">
            <a:extLst>
              <a:ext uri="{FF2B5EF4-FFF2-40B4-BE49-F238E27FC236}">
                <a16:creationId xmlns:a16="http://schemas.microsoft.com/office/drawing/2014/main" id="{E3F7D199-78AE-43F6-8F27-C15621E06C81}"/>
              </a:ext>
            </a:extLst>
          </p:cNvPr>
          <p:cNvGrpSpPr/>
          <p:nvPr/>
        </p:nvGrpSpPr>
        <p:grpSpPr>
          <a:xfrm>
            <a:off x="497135" y="1177575"/>
            <a:ext cx="1005840" cy="1005840"/>
            <a:chOff x="883194" y="1381680"/>
            <a:chExt cx="1005840" cy="1005840"/>
          </a:xfrm>
        </p:grpSpPr>
        <p:sp>
          <p:nvSpPr>
            <p:cNvPr id="13" name="Oval 12">
              <a:extLst>
                <a:ext uri="{FF2B5EF4-FFF2-40B4-BE49-F238E27FC236}">
                  <a16:creationId xmlns:a16="http://schemas.microsoft.com/office/drawing/2014/main" id="{DA36BEF9-D51C-4E67-8596-DCDA330807CE}"/>
                </a:ext>
              </a:extLst>
            </p:cNvPr>
            <p:cNvSpPr/>
            <p:nvPr/>
          </p:nvSpPr>
          <p:spPr>
            <a:xfrm>
              <a:off x="928914" y="1427400"/>
              <a:ext cx="914400" cy="9144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4556F2-7F00-437B-BA61-B31C7639A580}"/>
                </a:ext>
              </a:extLst>
            </p:cNvPr>
            <p:cNvSpPr/>
            <p:nvPr/>
          </p:nvSpPr>
          <p:spPr>
            <a:xfrm>
              <a:off x="883194" y="1381680"/>
              <a:ext cx="1005840" cy="1005840"/>
            </a:xfrm>
            <a:prstGeom prst="ellipse">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Rounded Corners 20">
            <a:extLst>
              <a:ext uri="{FF2B5EF4-FFF2-40B4-BE49-F238E27FC236}">
                <a16:creationId xmlns:a16="http://schemas.microsoft.com/office/drawing/2014/main" id="{02ED544E-9E26-4218-893D-3BDA173F5120}"/>
              </a:ext>
            </a:extLst>
          </p:cNvPr>
          <p:cNvSpPr/>
          <p:nvPr/>
        </p:nvSpPr>
        <p:spPr>
          <a:xfrm>
            <a:off x="1477932" y="1177575"/>
            <a:ext cx="7204082" cy="5203190"/>
          </a:xfrm>
          <a:prstGeom prst="roundRect">
            <a:avLst/>
          </a:prstGeom>
          <a:solidFill>
            <a:schemeClr val="tx1">
              <a:lumMod val="65000"/>
              <a:lumOff val="3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OIS RSD VHA Regulatory Research Cybersecurity Guidance Request Process &amp; Intake Portal include the following: </a:t>
            </a:r>
            <a:endParaRPr lang="en-US" b="1" dirty="0"/>
          </a:p>
          <a:p>
            <a:pPr marL="742950" lvl="1" indent="-285750">
              <a:buFont typeface="Arial" panose="020B0604020202020204" pitchFamily="34" charset="0"/>
              <a:buChar char="•"/>
            </a:pPr>
            <a:r>
              <a:rPr lang="en-US" sz="1700" dirty="0"/>
              <a:t>To establish a primary resource for stakeholders and customers requesting research information and cybersecurity support services through the development of the OIS VHA Regulatory Research Cybersecurity Guidance Request Process &amp; Intake Portal.</a:t>
            </a:r>
          </a:p>
          <a:p>
            <a:pPr marL="285750"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To streamline the process for triaging, evaluating, and responding to research stakeholder’s request for information and guidance regarding a research project’s compliance with VHA/VA regulations, directives, and cybersecurity/information security policies through the VHA Regulatory Research Cybersecurity Guidance ServiceNow Catalog.</a:t>
            </a:r>
          </a:p>
          <a:p>
            <a:pPr marL="285750"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To Increase awareness of processes that help address research-specific information security needs and requirements</a:t>
            </a:r>
          </a:p>
        </p:txBody>
      </p:sp>
      <p:pic>
        <p:nvPicPr>
          <p:cNvPr id="3" name="Graphic 2" descr="Cycle with people">
            <a:extLst>
              <a:ext uri="{FF2B5EF4-FFF2-40B4-BE49-F238E27FC236}">
                <a16:creationId xmlns:a16="http://schemas.microsoft.com/office/drawing/2014/main" id="{09B105C4-4AF3-49DA-8C00-274A98CF0C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575" y="1269015"/>
            <a:ext cx="822960" cy="822960"/>
          </a:xfrm>
          <a:prstGeom prst="rect">
            <a:avLst/>
          </a:prstGeom>
        </p:spPr>
      </p:pic>
    </p:spTree>
    <p:extLst>
      <p:ext uri="{BB962C8B-B14F-4D97-AF65-F5344CB8AC3E}">
        <p14:creationId xmlns:p14="http://schemas.microsoft.com/office/powerpoint/2010/main" val="265055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p:txBody>
          <a:bodyPr/>
          <a:lstStyle/>
          <a:p>
            <a:r>
              <a:rPr lang="en-US" dirty="0">
                <a:solidFill>
                  <a:schemeClr val="tx1"/>
                </a:solidFill>
              </a:rPr>
              <a:t>Business and Security Drivers | Benefits</a:t>
            </a:r>
          </a:p>
        </p:txBody>
      </p:sp>
      <p:grpSp>
        <p:nvGrpSpPr>
          <p:cNvPr id="24" name="Group 23">
            <a:extLst>
              <a:ext uri="{FF2B5EF4-FFF2-40B4-BE49-F238E27FC236}">
                <a16:creationId xmlns:a16="http://schemas.microsoft.com/office/drawing/2014/main" id="{71A666A9-1F1D-47F6-A86A-E817F2987C16}"/>
              </a:ext>
              <a:ext uri="{C183D7F6-B498-43B3-948B-1728B52AA6E4}">
                <adec:decorative xmlns:adec="http://schemas.microsoft.com/office/drawing/2017/decorative" val="1"/>
              </a:ext>
            </a:extLst>
          </p:cNvPr>
          <p:cNvGrpSpPr/>
          <p:nvPr/>
        </p:nvGrpSpPr>
        <p:grpSpPr>
          <a:xfrm>
            <a:off x="234652" y="1237475"/>
            <a:ext cx="8638604" cy="4951290"/>
            <a:chOff x="181644" y="1532488"/>
            <a:chExt cx="8638604" cy="4951290"/>
          </a:xfrm>
        </p:grpSpPr>
        <p:grpSp>
          <p:nvGrpSpPr>
            <p:cNvPr id="27" name="Group 26">
              <a:extLst>
                <a:ext uri="{FF2B5EF4-FFF2-40B4-BE49-F238E27FC236}">
                  <a16:creationId xmlns:a16="http://schemas.microsoft.com/office/drawing/2014/main" id="{7F89B53C-79F7-4135-A565-FE0E7978E71E}"/>
                </a:ext>
                <a:ext uri="{C183D7F6-B498-43B3-948B-1728B52AA6E4}">
                  <adec:decorative xmlns:adec="http://schemas.microsoft.com/office/drawing/2017/decorative" val="1"/>
                </a:ext>
              </a:extLst>
            </p:cNvPr>
            <p:cNvGrpSpPr/>
            <p:nvPr/>
          </p:nvGrpSpPr>
          <p:grpSpPr>
            <a:xfrm>
              <a:off x="181644" y="1532488"/>
              <a:ext cx="8638604" cy="4951290"/>
              <a:chOff x="181644" y="1401862"/>
              <a:chExt cx="8638604" cy="4951290"/>
            </a:xfrm>
          </p:grpSpPr>
          <p:sp>
            <p:nvSpPr>
              <p:cNvPr id="33" name="Rectangle 32">
                <a:extLst>
                  <a:ext uri="{FF2B5EF4-FFF2-40B4-BE49-F238E27FC236}">
                    <a16:creationId xmlns:a16="http://schemas.microsoft.com/office/drawing/2014/main" id="{FF0A1B30-ACAB-4750-9F99-5CE1A210EB2B}"/>
                  </a:ext>
                </a:extLst>
              </p:cNvPr>
              <p:cNvSpPr/>
              <p:nvPr/>
            </p:nvSpPr>
            <p:spPr>
              <a:xfrm>
                <a:off x="181644" y="1401862"/>
                <a:ext cx="1645920" cy="113211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E549197-8060-457A-B6DD-E97B15CA071F}"/>
                  </a:ext>
                </a:extLst>
              </p:cNvPr>
              <p:cNvSpPr/>
              <p:nvPr/>
            </p:nvSpPr>
            <p:spPr>
              <a:xfrm>
                <a:off x="1929815" y="1401862"/>
                <a:ext cx="1645920" cy="1132114"/>
              </a:xfrm>
              <a:prstGeom prst="rect">
                <a:avLst/>
              </a:prstGeom>
              <a:solidFill>
                <a:srgbClr val="A9F1E5"/>
              </a:solidFill>
              <a:ln>
                <a:solidFill>
                  <a:srgbClr val="A9F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0550D18-09A4-407E-98EF-7EC4990C1DA3}"/>
                  </a:ext>
                </a:extLst>
              </p:cNvPr>
              <p:cNvSpPr/>
              <p:nvPr/>
            </p:nvSpPr>
            <p:spPr>
              <a:xfrm>
                <a:off x="3677986" y="1401862"/>
                <a:ext cx="1645920" cy="1132114"/>
              </a:xfrm>
              <a:prstGeom prst="rect">
                <a:avLst/>
              </a:prstGeom>
              <a:solidFill>
                <a:srgbClr val="ECF5E7"/>
              </a:solidFill>
              <a:ln>
                <a:solidFill>
                  <a:srgbClr val="ECF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453F4C0-8660-4845-BC93-C823AA25D535}"/>
                  </a:ext>
                </a:extLst>
              </p:cNvPr>
              <p:cNvSpPr/>
              <p:nvPr/>
            </p:nvSpPr>
            <p:spPr>
              <a:xfrm>
                <a:off x="5426157" y="1401862"/>
                <a:ext cx="1645920" cy="11321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C52D96F-BBE2-4D32-BADA-E4329A1BC5F1}"/>
                  </a:ext>
                </a:extLst>
              </p:cNvPr>
              <p:cNvSpPr/>
              <p:nvPr/>
            </p:nvSpPr>
            <p:spPr>
              <a:xfrm>
                <a:off x="7174328" y="1406651"/>
                <a:ext cx="1645920" cy="113211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B502757-C208-4B8F-B8C8-6EB781BE2126}"/>
                  </a:ext>
                </a:extLst>
              </p:cNvPr>
              <p:cNvSpPr/>
              <p:nvPr/>
            </p:nvSpPr>
            <p:spPr>
              <a:xfrm>
                <a:off x="181644" y="2641602"/>
                <a:ext cx="1645920" cy="37115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27F894A-742A-4058-ABBD-0841365C166E}"/>
                  </a:ext>
                </a:extLst>
              </p:cNvPr>
              <p:cNvSpPr/>
              <p:nvPr/>
            </p:nvSpPr>
            <p:spPr>
              <a:xfrm>
                <a:off x="1941244" y="2641602"/>
                <a:ext cx="1645920" cy="37115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BE3FAA1-FAC4-480C-9200-63A3F6E61F81}"/>
                  </a:ext>
                </a:extLst>
              </p:cNvPr>
              <p:cNvSpPr/>
              <p:nvPr/>
            </p:nvSpPr>
            <p:spPr>
              <a:xfrm>
                <a:off x="3666557" y="2641602"/>
                <a:ext cx="1645920" cy="37115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5B3C9CD-AE96-47AE-AF9A-C33A0EBE4D73}"/>
                  </a:ext>
                </a:extLst>
              </p:cNvPr>
              <p:cNvSpPr/>
              <p:nvPr/>
            </p:nvSpPr>
            <p:spPr>
              <a:xfrm>
                <a:off x="5426157" y="2641602"/>
                <a:ext cx="1645920" cy="37115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21AF4B2-4283-4A01-8A95-FD601F121F12}"/>
                  </a:ext>
                </a:extLst>
              </p:cNvPr>
              <p:cNvSpPr/>
              <p:nvPr/>
            </p:nvSpPr>
            <p:spPr>
              <a:xfrm>
                <a:off x="7174328" y="2641602"/>
                <a:ext cx="1645920" cy="371155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Graphic 28" descr="Research">
              <a:extLst>
                <a:ext uri="{FF2B5EF4-FFF2-40B4-BE49-F238E27FC236}">
                  <a16:creationId xmlns:a16="http://schemas.microsoft.com/office/drawing/2014/main" id="{1D067C2A-2A38-49BB-9D4D-021D6ED1D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5890" y="1637894"/>
              <a:ext cx="914400" cy="914400"/>
            </a:xfrm>
            <a:prstGeom prst="rect">
              <a:avLst/>
            </a:prstGeom>
          </p:spPr>
        </p:pic>
        <p:pic>
          <p:nvPicPr>
            <p:cNvPr id="30" name="Graphic 29" descr="List">
              <a:extLst>
                <a:ext uri="{FF2B5EF4-FFF2-40B4-BE49-F238E27FC236}">
                  <a16:creationId xmlns:a16="http://schemas.microsoft.com/office/drawing/2014/main" id="{601E9126-6E5D-41C0-9916-669D807AE9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7404" y="1663254"/>
              <a:ext cx="914400" cy="914400"/>
            </a:xfrm>
            <a:prstGeom prst="rect">
              <a:avLst/>
            </a:prstGeom>
          </p:spPr>
        </p:pic>
        <p:pic>
          <p:nvPicPr>
            <p:cNvPr id="31" name="Graphic 30" descr="Boardroom">
              <a:extLst>
                <a:ext uri="{FF2B5EF4-FFF2-40B4-BE49-F238E27FC236}">
                  <a16:creationId xmlns:a16="http://schemas.microsoft.com/office/drawing/2014/main" id="{0710FCCC-5C57-4B05-B069-5A4AB62E9C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7951" y="1620630"/>
              <a:ext cx="914400" cy="914400"/>
            </a:xfrm>
            <a:prstGeom prst="rect">
              <a:avLst/>
            </a:prstGeom>
          </p:spPr>
        </p:pic>
        <p:pic>
          <p:nvPicPr>
            <p:cNvPr id="32" name="Graphic 31" descr="Meeting">
              <a:extLst>
                <a:ext uri="{FF2B5EF4-FFF2-40B4-BE49-F238E27FC236}">
                  <a16:creationId xmlns:a16="http://schemas.microsoft.com/office/drawing/2014/main" id="{DB597588-CAE4-46F7-B1DB-92F5F54630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32317" y="1674443"/>
              <a:ext cx="914400" cy="914400"/>
            </a:xfrm>
            <a:prstGeom prst="rect">
              <a:avLst/>
            </a:prstGeom>
          </p:spPr>
        </p:pic>
      </p:grpSp>
      <p:sp>
        <p:nvSpPr>
          <p:cNvPr id="43" name="Rectangle 42">
            <a:extLst>
              <a:ext uri="{FF2B5EF4-FFF2-40B4-BE49-F238E27FC236}">
                <a16:creationId xmlns:a16="http://schemas.microsoft.com/office/drawing/2014/main" id="{FB8EEB47-8D3B-4D91-9278-B76C60808B33}"/>
              </a:ext>
            </a:extLst>
          </p:cNvPr>
          <p:cNvSpPr/>
          <p:nvPr/>
        </p:nvSpPr>
        <p:spPr>
          <a:xfrm>
            <a:off x="234653" y="2635977"/>
            <a:ext cx="1645920" cy="2308324"/>
          </a:xfrm>
          <a:prstGeom prst="rect">
            <a:avLst/>
          </a:prstGeom>
        </p:spPr>
        <p:txBody>
          <a:bodyPr wrap="square">
            <a:spAutoFit/>
          </a:bodyPr>
          <a:lstStyle/>
          <a:p>
            <a:pPr algn="ctr"/>
            <a:r>
              <a:rPr lang="en-US" sz="1200" dirty="0"/>
              <a:t>Aligns with OIS Mission to prioritize the development of​ enterprise cyber​security processes and the adopt secure technologies that align with the business considerations and objectives of VHA stakeholders.​ </a:t>
            </a:r>
          </a:p>
        </p:txBody>
      </p:sp>
      <p:sp>
        <p:nvSpPr>
          <p:cNvPr id="44" name="Rectangle 43">
            <a:extLst>
              <a:ext uri="{FF2B5EF4-FFF2-40B4-BE49-F238E27FC236}">
                <a16:creationId xmlns:a16="http://schemas.microsoft.com/office/drawing/2014/main" id="{808DCFEF-7525-4E5F-A9DF-BD8E3B315BC6}"/>
              </a:ext>
            </a:extLst>
          </p:cNvPr>
          <p:cNvSpPr/>
          <p:nvPr/>
        </p:nvSpPr>
        <p:spPr>
          <a:xfrm>
            <a:off x="2062216" y="2635977"/>
            <a:ext cx="1577956" cy="2677656"/>
          </a:xfrm>
          <a:prstGeom prst="rect">
            <a:avLst/>
          </a:prstGeom>
        </p:spPr>
        <p:txBody>
          <a:bodyPr wrap="square">
            <a:spAutoFit/>
          </a:bodyPr>
          <a:lstStyle/>
          <a:p>
            <a:pPr algn="ctr"/>
            <a:r>
              <a:rPr lang="en-US" sz="1200" dirty="0"/>
              <a:t>Enables information security teams to identify, evaluate, and provide recommendations to unique research regulatory information security requirements in accordance with VHA/VA regulations, directives, and cybersecurity/information security policies.</a:t>
            </a:r>
          </a:p>
        </p:txBody>
      </p:sp>
      <p:sp>
        <p:nvSpPr>
          <p:cNvPr id="45" name="Rectangle 44">
            <a:extLst>
              <a:ext uri="{FF2B5EF4-FFF2-40B4-BE49-F238E27FC236}">
                <a16:creationId xmlns:a16="http://schemas.microsoft.com/office/drawing/2014/main" id="{BD6008A0-80BA-4114-AB4C-055CD8FB2E61}"/>
              </a:ext>
            </a:extLst>
          </p:cNvPr>
          <p:cNvSpPr/>
          <p:nvPr/>
        </p:nvSpPr>
        <p:spPr>
          <a:xfrm>
            <a:off x="3782281" y="2635977"/>
            <a:ext cx="1594633" cy="3416320"/>
          </a:xfrm>
          <a:prstGeom prst="rect">
            <a:avLst/>
          </a:prstGeom>
        </p:spPr>
        <p:txBody>
          <a:bodyPr wrap="square">
            <a:spAutoFit/>
          </a:bodyPr>
          <a:lstStyle/>
          <a:p>
            <a:pPr algn="ctr"/>
            <a:r>
              <a:rPr lang="en-US" sz="1200" dirty="0"/>
              <a:t>Provides a consistent, standardized, </a:t>
            </a:r>
            <a:r>
              <a:rPr lang="en-US" sz="1200" b="1" dirty="0"/>
              <a:t>customer facing </a:t>
            </a:r>
            <a:r>
              <a:rPr lang="en-US" sz="1200" dirty="0"/>
              <a:t>solution for research stakeholders to submit requests for enterprise level guidance and consultation on essential research information &amp; cybersecurity services for stakeholders participating in a Research &amp; Development (R&amp;D) program at their local facility.</a:t>
            </a:r>
          </a:p>
        </p:txBody>
      </p:sp>
      <p:sp>
        <p:nvSpPr>
          <p:cNvPr id="46" name="Rectangle 45">
            <a:extLst>
              <a:ext uri="{FF2B5EF4-FFF2-40B4-BE49-F238E27FC236}">
                <a16:creationId xmlns:a16="http://schemas.microsoft.com/office/drawing/2014/main" id="{496C1D32-C9DA-4DD1-A7AA-0082FBB99020}"/>
              </a:ext>
            </a:extLst>
          </p:cNvPr>
          <p:cNvSpPr/>
          <p:nvPr/>
        </p:nvSpPr>
        <p:spPr>
          <a:xfrm>
            <a:off x="5490594" y="2635977"/>
            <a:ext cx="1634491" cy="3970318"/>
          </a:xfrm>
          <a:prstGeom prst="rect">
            <a:avLst/>
          </a:prstGeom>
        </p:spPr>
        <p:txBody>
          <a:bodyPr wrap="square">
            <a:spAutoFit/>
          </a:bodyPr>
          <a:lstStyle/>
          <a:p>
            <a:pPr algn="ctr"/>
            <a:r>
              <a:rPr lang="en-US" sz="1200" dirty="0"/>
              <a:t>Promotes increased education &amp; awareness to the research community for improved security posture of the research &amp; development (R&amp;D) operational environment. Ability to expedite information security guidance requests for research projects</a:t>
            </a:r>
          </a:p>
          <a:p>
            <a:pPr algn="ctr"/>
            <a:r>
              <a:rPr lang="en-US" sz="1200" dirty="0"/>
              <a:t>Avoid delays in security assessment reviews by ensuring all relevant information is collected at the time of the request for guidance/consultation</a:t>
            </a:r>
          </a:p>
          <a:p>
            <a:pPr algn="ctr"/>
            <a:endParaRPr lang="en-US" sz="1200" dirty="0"/>
          </a:p>
        </p:txBody>
      </p:sp>
      <p:sp>
        <p:nvSpPr>
          <p:cNvPr id="47" name="Rectangle 46">
            <a:extLst>
              <a:ext uri="{FF2B5EF4-FFF2-40B4-BE49-F238E27FC236}">
                <a16:creationId xmlns:a16="http://schemas.microsoft.com/office/drawing/2014/main" id="{29C52305-2FFA-464B-A6F6-B266B07CF23A}"/>
              </a:ext>
            </a:extLst>
          </p:cNvPr>
          <p:cNvSpPr/>
          <p:nvPr/>
        </p:nvSpPr>
        <p:spPr>
          <a:xfrm>
            <a:off x="7227336" y="2635977"/>
            <a:ext cx="1617492" cy="1754326"/>
          </a:xfrm>
          <a:prstGeom prst="rect">
            <a:avLst/>
          </a:prstGeom>
        </p:spPr>
        <p:txBody>
          <a:bodyPr wrap="square">
            <a:spAutoFit/>
          </a:bodyPr>
          <a:lstStyle/>
          <a:p>
            <a:pPr algn="ctr"/>
            <a:r>
              <a:rPr lang="en-US" sz="1200" dirty="0">
                <a:solidFill>
                  <a:schemeClr val="dk1"/>
                </a:solidFill>
              </a:rPr>
              <a:t>Address identified noncompliance and risk mitigation requirements within the 2018 ORD/ORO </a:t>
            </a:r>
            <a:r>
              <a:rPr lang="en-US" sz="1200" dirty="0">
                <a:solidFill>
                  <a:schemeClr val="dk1"/>
                </a:solidFill>
                <a:hlinkClick r:id="rId11"/>
              </a:rPr>
              <a:t>VHA Research Information Security Vulnerabilities Memorandum</a:t>
            </a:r>
            <a:endParaRPr lang="en-US" sz="1200" dirty="0"/>
          </a:p>
        </p:txBody>
      </p:sp>
      <p:pic>
        <p:nvPicPr>
          <p:cNvPr id="5" name="Graphic 4" descr="Document">
            <a:extLst>
              <a:ext uri="{FF2B5EF4-FFF2-40B4-BE49-F238E27FC236}">
                <a16:creationId xmlns:a16="http://schemas.microsoft.com/office/drawing/2014/main" id="{7ECE7B6D-B167-4719-AF74-2E21F55A8D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38816" y="1379430"/>
            <a:ext cx="822960" cy="822960"/>
          </a:xfrm>
          <a:prstGeom prst="rect">
            <a:avLst/>
          </a:prstGeom>
        </p:spPr>
      </p:pic>
    </p:spTree>
    <p:extLst>
      <p:ext uri="{BB962C8B-B14F-4D97-AF65-F5344CB8AC3E}">
        <p14:creationId xmlns:p14="http://schemas.microsoft.com/office/powerpoint/2010/main" val="92404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p:txBody>
          <a:bodyPr/>
          <a:lstStyle/>
          <a:p>
            <a:r>
              <a:rPr lang="en-US" dirty="0">
                <a:solidFill>
                  <a:schemeClr val="tx1"/>
                </a:solidFill>
              </a:rPr>
              <a:t>Targeted Stakeholders/Customers</a:t>
            </a:r>
          </a:p>
        </p:txBody>
      </p:sp>
      <p:grpSp>
        <p:nvGrpSpPr>
          <p:cNvPr id="25" name="Group 24">
            <a:extLst>
              <a:ext uri="{FF2B5EF4-FFF2-40B4-BE49-F238E27FC236}">
                <a16:creationId xmlns:a16="http://schemas.microsoft.com/office/drawing/2014/main" id="{EC13FF8E-8D1C-4738-B973-695AAD339994}"/>
              </a:ext>
            </a:extLst>
          </p:cNvPr>
          <p:cNvGrpSpPr/>
          <p:nvPr/>
        </p:nvGrpSpPr>
        <p:grpSpPr>
          <a:xfrm>
            <a:off x="635507" y="1079232"/>
            <a:ext cx="7886700" cy="570540"/>
            <a:chOff x="10590396" y="674531"/>
            <a:chExt cx="1985670" cy="1692372"/>
          </a:xfrm>
        </p:grpSpPr>
        <p:sp>
          <p:nvSpPr>
            <p:cNvPr id="26" name="Content Placeholder 4">
              <a:extLst>
                <a:ext uri="{FF2B5EF4-FFF2-40B4-BE49-F238E27FC236}">
                  <a16:creationId xmlns:a16="http://schemas.microsoft.com/office/drawing/2014/main" id="{1FDDDC67-A7FA-468A-9A4A-168E066375BC}"/>
                </a:ext>
              </a:extLst>
            </p:cNvPr>
            <p:cNvSpPr txBox="1">
              <a:spLocks/>
            </p:cNvSpPr>
            <p:nvPr/>
          </p:nvSpPr>
          <p:spPr>
            <a:xfrm>
              <a:off x="10590396" y="674531"/>
              <a:ext cx="1985670" cy="1692372"/>
            </a:xfrm>
            <a:prstGeom prst="rect">
              <a:avLst/>
            </a:prstGeom>
            <a:solidFill>
              <a:srgbClr val="5D7D95"/>
            </a:solidFill>
            <a:ln>
              <a:solidFill>
                <a:srgbClr val="5D7D95"/>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en-US" sz="1300" b="1" dirty="0">
                <a:solidFill>
                  <a:schemeClr val="bg1"/>
                </a:solidFill>
              </a:endParaRPr>
            </a:p>
          </p:txBody>
        </p:sp>
        <p:sp>
          <p:nvSpPr>
            <p:cNvPr id="28" name="Content Placeholder 4">
              <a:extLst>
                <a:ext uri="{FF2B5EF4-FFF2-40B4-BE49-F238E27FC236}">
                  <a16:creationId xmlns:a16="http://schemas.microsoft.com/office/drawing/2014/main" id="{73D5BFBA-509B-4F43-916E-6117D0A73134}"/>
                </a:ext>
              </a:extLst>
            </p:cNvPr>
            <p:cNvSpPr txBox="1">
              <a:spLocks/>
            </p:cNvSpPr>
            <p:nvPr/>
          </p:nvSpPr>
          <p:spPr>
            <a:xfrm>
              <a:off x="10637336" y="760185"/>
              <a:ext cx="1876954" cy="1479326"/>
            </a:xfrm>
            <a:prstGeom prst="rect">
              <a:avLst/>
            </a:prstGeom>
            <a:noFill/>
            <a:ln>
              <a:noFill/>
            </a:ln>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Key stakeholders include those managing the security posture of a research program including, but not limited to:</a:t>
              </a:r>
              <a:endParaRPr lang="en-US" sz="1400" b="1" dirty="0">
                <a:solidFill>
                  <a:schemeClr val="bg1"/>
                </a:solidFill>
              </a:endParaRPr>
            </a:p>
          </p:txBody>
        </p:sp>
      </p:grpSp>
      <p:grpSp>
        <p:nvGrpSpPr>
          <p:cNvPr id="7" name="Group 6">
            <a:extLst>
              <a:ext uri="{FF2B5EF4-FFF2-40B4-BE49-F238E27FC236}">
                <a16:creationId xmlns:a16="http://schemas.microsoft.com/office/drawing/2014/main" id="{1E835489-EC57-404F-86E2-89D904F880C7}"/>
              </a:ext>
            </a:extLst>
          </p:cNvPr>
          <p:cNvGrpSpPr/>
          <p:nvPr/>
        </p:nvGrpSpPr>
        <p:grpSpPr>
          <a:xfrm>
            <a:off x="439845" y="1855508"/>
            <a:ext cx="8118617" cy="3457372"/>
            <a:chOff x="643045" y="1919008"/>
            <a:chExt cx="8118617" cy="3457372"/>
          </a:xfrm>
        </p:grpSpPr>
        <p:grpSp>
          <p:nvGrpSpPr>
            <p:cNvPr id="2" name="Group 1">
              <a:extLst>
                <a:ext uri="{FF2B5EF4-FFF2-40B4-BE49-F238E27FC236}">
                  <a16:creationId xmlns:a16="http://schemas.microsoft.com/office/drawing/2014/main" id="{1CDA02BB-1AE9-4C0F-B12F-CBA7E85CB6E3}"/>
                </a:ext>
              </a:extLst>
            </p:cNvPr>
            <p:cNvGrpSpPr/>
            <p:nvPr/>
          </p:nvGrpSpPr>
          <p:grpSpPr>
            <a:xfrm>
              <a:off x="643045" y="1919008"/>
              <a:ext cx="8118617" cy="3457372"/>
              <a:chOff x="612379" y="3081141"/>
              <a:chExt cx="8118617" cy="3457372"/>
            </a:xfrm>
          </p:grpSpPr>
          <p:cxnSp>
            <p:nvCxnSpPr>
              <p:cNvPr id="49" name="Connector: Elbow 48">
                <a:extLst>
                  <a:ext uri="{FF2B5EF4-FFF2-40B4-BE49-F238E27FC236}">
                    <a16:creationId xmlns:a16="http://schemas.microsoft.com/office/drawing/2014/main" id="{A1CDF374-5492-4ECE-9BFF-5A04098E1BFE}"/>
                  </a:ext>
                </a:extLst>
              </p:cNvPr>
              <p:cNvCxnSpPr>
                <a:cxnSpLocks/>
              </p:cNvCxnSpPr>
              <p:nvPr/>
            </p:nvCxnSpPr>
            <p:spPr>
              <a:xfrm rot="10800000">
                <a:off x="2181193" y="4072128"/>
                <a:ext cx="914400"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685B676B-8F38-4D8A-87A0-E23758684390}"/>
                  </a:ext>
                </a:extLst>
              </p:cNvPr>
              <p:cNvCxnSpPr>
                <a:cxnSpLocks/>
                <a:endCxn id="87" idx="0"/>
              </p:cNvCxnSpPr>
              <p:nvPr/>
            </p:nvCxnSpPr>
            <p:spPr>
              <a:xfrm rot="10800000" flipV="1">
                <a:off x="3610418" y="5735578"/>
                <a:ext cx="637728" cy="34127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0BCD39FE-558F-4EBE-A3DD-E6E5EC919FFB}"/>
                  </a:ext>
                </a:extLst>
              </p:cNvPr>
              <p:cNvCxnSpPr>
                <a:cxnSpLocks/>
              </p:cNvCxnSpPr>
              <p:nvPr/>
            </p:nvCxnSpPr>
            <p:spPr>
              <a:xfrm>
                <a:off x="5722064" y="5046526"/>
                <a:ext cx="1202290" cy="61854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2F402A8E-9AD3-4DBB-983F-6B3282255A6E}"/>
                  </a:ext>
                </a:extLst>
              </p:cNvPr>
              <p:cNvCxnSpPr>
                <a:cxnSpLocks/>
              </p:cNvCxnSpPr>
              <p:nvPr/>
            </p:nvCxnSpPr>
            <p:spPr>
              <a:xfrm rot="10800000">
                <a:off x="5851201" y="4047309"/>
                <a:ext cx="1213911"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D449186C-DE39-4A71-A5FD-14A23F573B02}"/>
                  </a:ext>
                </a:extLst>
              </p:cNvPr>
              <p:cNvCxnSpPr>
                <a:cxnSpLocks/>
              </p:cNvCxnSpPr>
              <p:nvPr/>
            </p:nvCxnSpPr>
            <p:spPr>
              <a:xfrm rot="10800000">
                <a:off x="2432956" y="5079088"/>
                <a:ext cx="1213911"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4" name="Content Placeholder 4">
                <a:extLst>
                  <a:ext uri="{FF2B5EF4-FFF2-40B4-BE49-F238E27FC236}">
                    <a16:creationId xmlns:a16="http://schemas.microsoft.com/office/drawing/2014/main" id="{BB9D96C8-4CDA-4185-94AF-7B170C2F4F85}"/>
                  </a:ext>
                </a:extLst>
              </p:cNvPr>
              <p:cNvSpPr txBox="1">
                <a:spLocks/>
              </p:cNvSpPr>
              <p:nvPr/>
            </p:nvSpPr>
            <p:spPr>
              <a:xfrm>
                <a:off x="5789355" y="5687650"/>
                <a:ext cx="2295002" cy="461665"/>
              </a:xfrm>
              <a:prstGeom prst="rect">
                <a:avLst/>
              </a:prstGeom>
              <a:noFill/>
            </p:spPr>
            <p:txBody>
              <a:bodyPr wrap="square" rtlCol="0">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lvl="1" algn="ctr">
                  <a:defRPr sz="1200"/>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a:r>
                  <a:rPr lang="en-US" dirty="0"/>
                  <a:t>Associate Chief of Staff/Research and Development (ACOS/R&amp;D)</a:t>
                </a:r>
              </a:p>
            </p:txBody>
          </p:sp>
          <p:grpSp>
            <p:nvGrpSpPr>
              <p:cNvPr id="55" name="Group 54">
                <a:extLst>
                  <a:ext uri="{FF2B5EF4-FFF2-40B4-BE49-F238E27FC236}">
                    <a16:creationId xmlns:a16="http://schemas.microsoft.com/office/drawing/2014/main" id="{5CD4D1E4-16DB-43DC-9282-4D047A3ACC6D}"/>
                  </a:ext>
                </a:extLst>
              </p:cNvPr>
              <p:cNvGrpSpPr/>
              <p:nvPr/>
            </p:nvGrpSpPr>
            <p:grpSpPr>
              <a:xfrm>
                <a:off x="3078568" y="3081141"/>
                <a:ext cx="3063240" cy="2935224"/>
                <a:chOff x="3436376" y="1885161"/>
                <a:chExt cx="3244641" cy="3113782"/>
              </a:xfrm>
            </p:grpSpPr>
            <p:sp>
              <p:nvSpPr>
                <p:cNvPr id="56" name="Hexagon 55">
                  <a:extLst>
                    <a:ext uri="{FF2B5EF4-FFF2-40B4-BE49-F238E27FC236}">
                      <a16:creationId xmlns:a16="http://schemas.microsoft.com/office/drawing/2014/main" id="{9B13FF7D-BEAC-44FB-9AB1-3EE5848AABF8}"/>
                    </a:ext>
                  </a:extLst>
                </p:cNvPr>
                <p:cNvSpPr/>
                <p:nvPr/>
              </p:nvSpPr>
              <p:spPr>
                <a:xfrm>
                  <a:off x="4504201" y="3005708"/>
                  <a:ext cx="1094461" cy="882723"/>
                </a:xfrm>
                <a:prstGeom prst="hexagon">
                  <a:avLst/>
                </a:prstGeom>
                <a:solidFill>
                  <a:srgbClr val="5D7D95"/>
                </a:solidFill>
                <a:ln>
                  <a:solidFill>
                    <a:srgbClr val="5D7D95"/>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a:extLst>
                    <a:ext uri="{FF2B5EF4-FFF2-40B4-BE49-F238E27FC236}">
                      <a16:creationId xmlns:a16="http://schemas.microsoft.com/office/drawing/2014/main" id="{753FD210-0420-4A17-A8CA-709695C3A032}"/>
                    </a:ext>
                  </a:extLst>
                </p:cNvPr>
                <p:cNvSpPr/>
                <p:nvPr/>
              </p:nvSpPr>
              <p:spPr>
                <a:xfrm>
                  <a:off x="4463844" y="1885161"/>
                  <a:ext cx="1189703" cy="981309"/>
                </a:xfrm>
                <a:prstGeom prst="hexagon">
                  <a:avLst/>
                </a:prstGeom>
                <a:solidFill>
                  <a:schemeClr val="bg1">
                    <a:lumMod val="75000"/>
                  </a:schemeClr>
                </a:solidFill>
                <a:ln>
                  <a:solidFill>
                    <a:schemeClr val="bg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a:extLst>
                    <a:ext uri="{FF2B5EF4-FFF2-40B4-BE49-F238E27FC236}">
                      <a16:creationId xmlns:a16="http://schemas.microsoft.com/office/drawing/2014/main" id="{BCFFE10A-0C7F-4B80-B8EE-36E0EB2AE8B2}"/>
                    </a:ext>
                  </a:extLst>
                </p:cNvPr>
                <p:cNvSpPr/>
                <p:nvPr/>
              </p:nvSpPr>
              <p:spPr>
                <a:xfrm>
                  <a:off x="5491314" y="2421585"/>
                  <a:ext cx="1189703" cy="981309"/>
                </a:xfrm>
                <a:prstGeom prst="hexagon">
                  <a:avLst/>
                </a:prstGeom>
                <a:solidFill>
                  <a:schemeClr val="bg1">
                    <a:lumMod val="75000"/>
                  </a:schemeClr>
                </a:solidFill>
                <a:ln>
                  <a:solidFill>
                    <a:schemeClr val="bg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a:extLst>
                    <a:ext uri="{FF2B5EF4-FFF2-40B4-BE49-F238E27FC236}">
                      <a16:creationId xmlns:a16="http://schemas.microsoft.com/office/drawing/2014/main" id="{AA5D3FFB-542B-4CAB-B890-2A498D8655D3}"/>
                    </a:ext>
                  </a:extLst>
                </p:cNvPr>
                <p:cNvSpPr/>
                <p:nvPr/>
              </p:nvSpPr>
              <p:spPr>
                <a:xfrm>
                  <a:off x="5491313" y="3481210"/>
                  <a:ext cx="1189703" cy="981309"/>
                </a:xfrm>
                <a:prstGeom prst="hexagon">
                  <a:avLst/>
                </a:prstGeom>
                <a:solidFill>
                  <a:schemeClr val="bg1">
                    <a:lumMod val="75000"/>
                  </a:schemeClr>
                </a:solidFill>
                <a:ln>
                  <a:solidFill>
                    <a:schemeClr val="bg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a:extLst>
                    <a:ext uri="{FF2B5EF4-FFF2-40B4-BE49-F238E27FC236}">
                      <a16:creationId xmlns:a16="http://schemas.microsoft.com/office/drawing/2014/main" id="{3B1EC11E-1E2A-43E1-8B96-1A73300B8A86}"/>
                    </a:ext>
                  </a:extLst>
                </p:cNvPr>
                <p:cNvSpPr/>
                <p:nvPr/>
              </p:nvSpPr>
              <p:spPr>
                <a:xfrm>
                  <a:off x="4463845" y="4017634"/>
                  <a:ext cx="1189703" cy="981309"/>
                </a:xfrm>
                <a:prstGeom prst="hexagon">
                  <a:avLst/>
                </a:prstGeom>
                <a:solidFill>
                  <a:schemeClr val="bg1">
                    <a:lumMod val="75000"/>
                  </a:schemeClr>
                </a:solidFill>
                <a:ln>
                  <a:solidFill>
                    <a:schemeClr val="bg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a:extLst>
                    <a:ext uri="{FF2B5EF4-FFF2-40B4-BE49-F238E27FC236}">
                      <a16:creationId xmlns:a16="http://schemas.microsoft.com/office/drawing/2014/main" id="{1DE93B9B-B0F5-4319-9DD2-A43E29B26180}"/>
                    </a:ext>
                  </a:extLst>
                </p:cNvPr>
                <p:cNvSpPr/>
                <p:nvPr/>
              </p:nvSpPr>
              <p:spPr>
                <a:xfrm>
                  <a:off x="3436376" y="3507315"/>
                  <a:ext cx="1189703" cy="981309"/>
                </a:xfrm>
                <a:prstGeom prst="hexagon">
                  <a:avLst/>
                </a:prstGeom>
                <a:solidFill>
                  <a:schemeClr val="bg1">
                    <a:lumMod val="75000"/>
                  </a:schemeClr>
                </a:solidFill>
                <a:ln>
                  <a:solidFill>
                    <a:schemeClr val="bg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a:extLst>
                    <a:ext uri="{FF2B5EF4-FFF2-40B4-BE49-F238E27FC236}">
                      <a16:creationId xmlns:a16="http://schemas.microsoft.com/office/drawing/2014/main" id="{72FE2DAF-F41C-46C5-AE14-D1EF08B53ED2}"/>
                    </a:ext>
                  </a:extLst>
                </p:cNvPr>
                <p:cNvSpPr/>
                <p:nvPr/>
              </p:nvSpPr>
              <p:spPr>
                <a:xfrm>
                  <a:off x="3436376" y="2452635"/>
                  <a:ext cx="1189703" cy="981309"/>
                </a:xfrm>
                <a:prstGeom prst="hexagon">
                  <a:avLst/>
                </a:prstGeom>
                <a:solidFill>
                  <a:schemeClr val="bg1">
                    <a:lumMod val="75000"/>
                  </a:schemeClr>
                </a:solidFill>
                <a:ln>
                  <a:solidFill>
                    <a:schemeClr val="bg1">
                      <a:lumMod val="75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E995351A-B9A0-4741-893D-25D909FC682F}"/>
                  </a:ext>
                </a:extLst>
              </p:cNvPr>
              <p:cNvGrpSpPr/>
              <p:nvPr/>
            </p:nvGrpSpPr>
            <p:grpSpPr>
              <a:xfrm>
                <a:off x="4394953" y="3290647"/>
                <a:ext cx="512591" cy="510574"/>
                <a:chOff x="6718301" y="2127250"/>
                <a:chExt cx="498475" cy="498475"/>
              </a:xfrm>
              <a:solidFill>
                <a:schemeClr val="bg1"/>
              </a:solidFill>
            </p:grpSpPr>
            <p:sp>
              <p:nvSpPr>
                <p:cNvPr id="64" name="Freeform 295">
                  <a:extLst>
                    <a:ext uri="{FF2B5EF4-FFF2-40B4-BE49-F238E27FC236}">
                      <a16:creationId xmlns:a16="http://schemas.microsoft.com/office/drawing/2014/main" id="{C24CF52B-A45D-49A0-8818-228BE6F0969E}"/>
                    </a:ext>
                  </a:extLst>
                </p:cNvPr>
                <p:cNvSpPr>
                  <a:spLocks noEditPoints="1"/>
                </p:cNvSpPr>
                <p:nvPr/>
              </p:nvSpPr>
              <p:spPr bwMode="auto">
                <a:xfrm>
                  <a:off x="6718301" y="2127250"/>
                  <a:ext cx="498475" cy="498475"/>
                </a:xfrm>
                <a:custGeom>
                  <a:avLst/>
                  <a:gdLst>
                    <a:gd name="T0" fmla="*/ 119 w 155"/>
                    <a:gd name="T1" fmla="*/ 97 h 155"/>
                    <a:gd name="T2" fmla="*/ 118 w 155"/>
                    <a:gd name="T3" fmla="*/ 56 h 155"/>
                    <a:gd name="T4" fmla="*/ 59 w 155"/>
                    <a:gd name="T5" fmla="*/ 0 h 155"/>
                    <a:gd name="T6" fmla="*/ 0 w 155"/>
                    <a:gd name="T7" fmla="*/ 60 h 155"/>
                    <a:gd name="T8" fmla="*/ 59 w 155"/>
                    <a:gd name="T9" fmla="*/ 119 h 155"/>
                    <a:gd name="T10" fmla="*/ 97 w 155"/>
                    <a:gd name="T11" fmla="*/ 120 h 155"/>
                    <a:gd name="T12" fmla="*/ 139 w 155"/>
                    <a:gd name="T13" fmla="*/ 155 h 155"/>
                    <a:gd name="T14" fmla="*/ 155 w 155"/>
                    <a:gd name="T15" fmla="*/ 139 h 155"/>
                    <a:gd name="T16" fmla="*/ 95 w 155"/>
                    <a:gd name="T17" fmla="*/ 81 h 155"/>
                    <a:gd name="T18" fmla="*/ 93 w 155"/>
                    <a:gd name="T19" fmla="*/ 84 h 155"/>
                    <a:gd name="T20" fmla="*/ 90 w 155"/>
                    <a:gd name="T21" fmla="*/ 88 h 155"/>
                    <a:gd name="T22" fmla="*/ 89 w 155"/>
                    <a:gd name="T23" fmla="*/ 89 h 155"/>
                    <a:gd name="T24" fmla="*/ 87 w 155"/>
                    <a:gd name="T25" fmla="*/ 90 h 155"/>
                    <a:gd name="T26" fmla="*/ 31 w 155"/>
                    <a:gd name="T27" fmla="*/ 90 h 155"/>
                    <a:gd name="T28" fmla="*/ 29 w 155"/>
                    <a:gd name="T29" fmla="*/ 89 h 155"/>
                    <a:gd name="T30" fmla="*/ 28 w 155"/>
                    <a:gd name="T31" fmla="*/ 87 h 155"/>
                    <a:gd name="T32" fmla="*/ 25 w 155"/>
                    <a:gd name="T33" fmla="*/ 84 h 155"/>
                    <a:gd name="T34" fmla="*/ 23 w 155"/>
                    <a:gd name="T35" fmla="*/ 81 h 155"/>
                    <a:gd name="T36" fmla="*/ 21 w 155"/>
                    <a:gd name="T37" fmla="*/ 76 h 155"/>
                    <a:gd name="T38" fmla="*/ 19 w 155"/>
                    <a:gd name="T39" fmla="*/ 72 h 155"/>
                    <a:gd name="T40" fmla="*/ 18 w 155"/>
                    <a:gd name="T41" fmla="*/ 68 h 155"/>
                    <a:gd name="T42" fmla="*/ 17 w 155"/>
                    <a:gd name="T43" fmla="*/ 64 h 155"/>
                    <a:gd name="T44" fmla="*/ 17 w 155"/>
                    <a:gd name="T45" fmla="*/ 60 h 155"/>
                    <a:gd name="T46" fmla="*/ 17 w 155"/>
                    <a:gd name="T47" fmla="*/ 56 h 155"/>
                    <a:gd name="T48" fmla="*/ 18 w 155"/>
                    <a:gd name="T49" fmla="*/ 52 h 155"/>
                    <a:gd name="T50" fmla="*/ 19 w 155"/>
                    <a:gd name="T51" fmla="*/ 48 h 155"/>
                    <a:gd name="T52" fmla="*/ 20 w 155"/>
                    <a:gd name="T53" fmla="*/ 44 h 155"/>
                    <a:gd name="T54" fmla="*/ 22 w 155"/>
                    <a:gd name="T55" fmla="*/ 41 h 155"/>
                    <a:gd name="T56" fmla="*/ 24 w 155"/>
                    <a:gd name="T57" fmla="*/ 37 h 155"/>
                    <a:gd name="T58" fmla="*/ 26 w 155"/>
                    <a:gd name="T59" fmla="*/ 34 h 155"/>
                    <a:gd name="T60" fmla="*/ 29 w 155"/>
                    <a:gd name="T61" fmla="*/ 30 h 155"/>
                    <a:gd name="T62" fmla="*/ 30 w 155"/>
                    <a:gd name="T63" fmla="*/ 29 h 155"/>
                    <a:gd name="T64" fmla="*/ 33 w 155"/>
                    <a:gd name="T65" fmla="*/ 27 h 155"/>
                    <a:gd name="T66" fmla="*/ 37 w 155"/>
                    <a:gd name="T67" fmla="*/ 24 h 155"/>
                    <a:gd name="T68" fmla="*/ 40 w 155"/>
                    <a:gd name="T69" fmla="*/ 22 h 155"/>
                    <a:gd name="T70" fmla="*/ 44 w 155"/>
                    <a:gd name="T71" fmla="*/ 20 h 155"/>
                    <a:gd name="T72" fmla="*/ 47 w 155"/>
                    <a:gd name="T73" fmla="*/ 19 h 155"/>
                    <a:gd name="T74" fmla="*/ 51 w 155"/>
                    <a:gd name="T75" fmla="*/ 18 h 155"/>
                    <a:gd name="T76" fmla="*/ 55 w 155"/>
                    <a:gd name="T77" fmla="*/ 18 h 155"/>
                    <a:gd name="T78" fmla="*/ 59 w 155"/>
                    <a:gd name="T79" fmla="*/ 18 h 155"/>
                    <a:gd name="T80" fmla="*/ 63 w 155"/>
                    <a:gd name="T81" fmla="*/ 18 h 155"/>
                    <a:gd name="T82" fmla="*/ 67 w 155"/>
                    <a:gd name="T83" fmla="*/ 18 h 155"/>
                    <a:gd name="T84" fmla="*/ 71 w 155"/>
                    <a:gd name="T85" fmla="*/ 19 h 155"/>
                    <a:gd name="T86" fmla="*/ 74 w 155"/>
                    <a:gd name="T87" fmla="*/ 20 h 155"/>
                    <a:gd name="T88" fmla="*/ 78 w 155"/>
                    <a:gd name="T89" fmla="*/ 22 h 155"/>
                    <a:gd name="T90" fmla="*/ 81 w 155"/>
                    <a:gd name="T91" fmla="*/ 24 h 155"/>
                    <a:gd name="T92" fmla="*/ 85 w 155"/>
                    <a:gd name="T93" fmla="*/ 26 h 155"/>
                    <a:gd name="T94" fmla="*/ 88 w 155"/>
                    <a:gd name="T95" fmla="*/ 29 h 155"/>
                    <a:gd name="T96" fmla="*/ 89 w 155"/>
                    <a:gd name="T97" fmla="*/ 31 h 155"/>
                    <a:gd name="T98" fmla="*/ 92 w 155"/>
                    <a:gd name="T99" fmla="*/ 34 h 155"/>
                    <a:gd name="T100" fmla="*/ 95 w 155"/>
                    <a:gd name="T101" fmla="*/ 37 h 155"/>
                    <a:gd name="T102" fmla="*/ 97 w 155"/>
                    <a:gd name="T103" fmla="*/ 41 h 155"/>
                    <a:gd name="T104" fmla="*/ 98 w 155"/>
                    <a:gd name="T105" fmla="*/ 44 h 155"/>
                    <a:gd name="T106" fmla="*/ 99 w 155"/>
                    <a:gd name="T107" fmla="*/ 48 h 155"/>
                    <a:gd name="T108" fmla="*/ 100 w 155"/>
                    <a:gd name="T109" fmla="*/ 52 h 155"/>
                    <a:gd name="T110" fmla="*/ 101 w 155"/>
                    <a:gd name="T111" fmla="*/ 56 h 155"/>
                    <a:gd name="T112" fmla="*/ 101 w 155"/>
                    <a:gd name="T113" fmla="*/ 60 h 155"/>
                    <a:gd name="T114" fmla="*/ 101 w 155"/>
                    <a:gd name="T115" fmla="*/ 63 h 155"/>
                    <a:gd name="T116" fmla="*/ 100 w 155"/>
                    <a:gd name="T117" fmla="*/ 67 h 155"/>
                    <a:gd name="T118" fmla="*/ 99 w 155"/>
                    <a:gd name="T119" fmla="*/ 71 h 155"/>
                    <a:gd name="T120" fmla="*/ 98 w 155"/>
                    <a:gd name="T121" fmla="*/ 74 h 155"/>
                    <a:gd name="T122" fmla="*/ 97 w 155"/>
                    <a:gd name="T123" fmla="*/ 7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55">
                      <a:moveTo>
                        <a:pt x="150" y="128"/>
                      </a:moveTo>
                      <a:cubicBezTo>
                        <a:pt x="119" y="97"/>
                        <a:pt x="119" y="97"/>
                        <a:pt x="119" y="97"/>
                      </a:cubicBezTo>
                      <a:cubicBezTo>
                        <a:pt x="117" y="94"/>
                        <a:pt x="113" y="93"/>
                        <a:pt x="108" y="93"/>
                      </a:cubicBezTo>
                      <a:cubicBezTo>
                        <a:pt x="116" y="82"/>
                        <a:pt x="119" y="69"/>
                        <a:pt x="118" y="56"/>
                      </a:cubicBezTo>
                      <a:cubicBezTo>
                        <a:pt x="118" y="42"/>
                        <a:pt x="111" y="28"/>
                        <a:pt x="101" y="18"/>
                      </a:cubicBezTo>
                      <a:cubicBezTo>
                        <a:pt x="90" y="6"/>
                        <a:pt x="75" y="0"/>
                        <a:pt x="59" y="0"/>
                      </a:cubicBezTo>
                      <a:cubicBezTo>
                        <a:pt x="43" y="0"/>
                        <a:pt x="28" y="6"/>
                        <a:pt x="17" y="18"/>
                      </a:cubicBezTo>
                      <a:cubicBezTo>
                        <a:pt x="6" y="29"/>
                        <a:pt x="0" y="44"/>
                        <a:pt x="0" y="60"/>
                      </a:cubicBezTo>
                      <a:cubicBezTo>
                        <a:pt x="0" y="75"/>
                        <a:pt x="6" y="90"/>
                        <a:pt x="17" y="102"/>
                      </a:cubicBezTo>
                      <a:cubicBezTo>
                        <a:pt x="28" y="113"/>
                        <a:pt x="43" y="119"/>
                        <a:pt x="59" y="119"/>
                      </a:cubicBezTo>
                      <a:cubicBezTo>
                        <a:pt x="71" y="119"/>
                        <a:pt x="82" y="115"/>
                        <a:pt x="92" y="109"/>
                      </a:cubicBezTo>
                      <a:cubicBezTo>
                        <a:pt x="92" y="113"/>
                        <a:pt x="94" y="117"/>
                        <a:pt x="97" y="120"/>
                      </a:cubicBezTo>
                      <a:cubicBezTo>
                        <a:pt x="127" y="151"/>
                        <a:pt x="127" y="151"/>
                        <a:pt x="127" y="151"/>
                      </a:cubicBezTo>
                      <a:cubicBezTo>
                        <a:pt x="130" y="154"/>
                        <a:pt x="135" y="155"/>
                        <a:pt x="139" y="155"/>
                      </a:cubicBezTo>
                      <a:cubicBezTo>
                        <a:pt x="143" y="155"/>
                        <a:pt x="147" y="154"/>
                        <a:pt x="150" y="151"/>
                      </a:cubicBezTo>
                      <a:cubicBezTo>
                        <a:pt x="153" y="148"/>
                        <a:pt x="155" y="144"/>
                        <a:pt x="155" y="139"/>
                      </a:cubicBezTo>
                      <a:cubicBezTo>
                        <a:pt x="155" y="135"/>
                        <a:pt x="153" y="131"/>
                        <a:pt x="150" y="128"/>
                      </a:cubicBezTo>
                      <a:moveTo>
                        <a:pt x="95" y="81"/>
                      </a:moveTo>
                      <a:cubicBezTo>
                        <a:pt x="95" y="81"/>
                        <a:pt x="95" y="81"/>
                        <a:pt x="95" y="81"/>
                      </a:cubicBezTo>
                      <a:cubicBezTo>
                        <a:pt x="94" y="82"/>
                        <a:pt x="94" y="83"/>
                        <a:pt x="93" y="84"/>
                      </a:cubicBezTo>
                      <a:cubicBezTo>
                        <a:pt x="93" y="85"/>
                        <a:pt x="93" y="85"/>
                        <a:pt x="93" y="85"/>
                      </a:cubicBezTo>
                      <a:cubicBezTo>
                        <a:pt x="92" y="86"/>
                        <a:pt x="91" y="87"/>
                        <a:pt x="90" y="88"/>
                      </a:cubicBezTo>
                      <a:cubicBezTo>
                        <a:pt x="90" y="88"/>
                        <a:pt x="90" y="88"/>
                        <a:pt x="90" y="88"/>
                      </a:cubicBezTo>
                      <a:cubicBezTo>
                        <a:pt x="90" y="88"/>
                        <a:pt x="89" y="89"/>
                        <a:pt x="89" y="89"/>
                      </a:cubicBezTo>
                      <a:cubicBezTo>
                        <a:pt x="88" y="90"/>
                        <a:pt x="88" y="90"/>
                        <a:pt x="87" y="91"/>
                      </a:cubicBezTo>
                      <a:cubicBezTo>
                        <a:pt x="87" y="90"/>
                        <a:pt x="87" y="90"/>
                        <a:pt x="87" y="90"/>
                      </a:cubicBezTo>
                      <a:cubicBezTo>
                        <a:pt x="80" y="97"/>
                        <a:pt x="70" y="101"/>
                        <a:pt x="59" y="101"/>
                      </a:cubicBezTo>
                      <a:cubicBezTo>
                        <a:pt x="48" y="101"/>
                        <a:pt x="38" y="97"/>
                        <a:pt x="31" y="90"/>
                      </a:cubicBezTo>
                      <a:cubicBezTo>
                        <a:pt x="31" y="90"/>
                        <a:pt x="31" y="90"/>
                        <a:pt x="31" y="90"/>
                      </a:cubicBezTo>
                      <a:cubicBezTo>
                        <a:pt x="30" y="90"/>
                        <a:pt x="30" y="90"/>
                        <a:pt x="29" y="89"/>
                      </a:cubicBezTo>
                      <a:cubicBezTo>
                        <a:pt x="29" y="89"/>
                        <a:pt x="29" y="88"/>
                        <a:pt x="28" y="88"/>
                      </a:cubicBezTo>
                      <a:cubicBezTo>
                        <a:pt x="28" y="88"/>
                        <a:pt x="28" y="88"/>
                        <a:pt x="28" y="87"/>
                      </a:cubicBezTo>
                      <a:cubicBezTo>
                        <a:pt x="27" y="86"/>
                        <a:pt x="26" y="86"/>
                        <a:pt x="26" y="85"/>
                      </a:cubicBezTo>
                      <a:cubicBezTo>
                        <a:pt x="26" y="85"/>
                        <a:pt x="25" y="84"/>
                        <a:pt x="25" y="84"/>
                      </a:cubicBezTo>
                      <a:cubicBezTo>
                        <a:pt x="25" y="83"/>
                        <a:pt x="24" y="82"/>
                        <a:pt x="23" y="81"/>
                      </a:cubicBezTo>
                      <a:cubicBezTo>
                        <a:pt x="23" y="81"/>
                        <a:pt x="23" y="81"/>
                        <a:pt x="23" y="81"/>
                      </a:cubicBezTo>
                      <a:cubicBezTo>
                        <a:pt x="22" y="80"/>
                        <a:pt x="22" y="79"/>
                        <a:pt x="21" y="78"/>
                      </a:cubicBezTo>
                      <a:cubicBezTo>
                        <a:pt x="21" y="77"/>
                        <a:pt x="21" y="77"/>
                        <a:pt x="21" y="76"/>
                      </a:cubicBezTo>
                      <a:cubicBezTo>
                        <a:pt x="20" y="76"/>
                        <a:pt x="20" y="75"/>
                        <a:pt x="20" y="74"/>
                      </a:cubicBezTo>
                      <a:cubicBezTo>
                        <a:pt x="20" y="74"/>
                        <a:pt x="19" y="73"/>
                        <a:pt x="19" y="72"/>
                      </a:cubicBezTo>
                      <a:cubicBezTo>
                        <a:pt x="19" y="72"/>
                        <a:pt x="19" y="71"/>
                        <a:pt x="19" y="71"/>
                      </a:cubicBezTo>
                      <a:cubicBezTo>
                        <a:pt x="18" y="70"/>
                        <a:pt x="18" y="69"/>
                        <a:pt x="18" y="68"/>
                      </a:cubicBezTo>
                      <a:cubicBezTo>
                        <a:pt x="18" y="68"/>
                        <a:pt x="18" y="67"/>
                        <a:pt x="18" y="67"/>
                      </a:cubicBezTo>
                      <a:cubicBezTo>
                        <a:pt x="18" y="66"/>
                        <a:pt x="18" y="65"/>
                        <a:pt x="17" y="64"/>
                      </a:cubicBezTo>
                      <a:cubicBezTo>
                        <a:pt x="17" y="64"/>
                        <a:pt x="17" y="63"/>
                        <a:pt x="17" y="63"/>
                      </a:cubicBezTo>
                      <a:cubicBezTo>
                        <a:pt x="17" y="62"/>
                        <a:pt x="17" y="61"/>
                        <a:pt x="17" y="60"/>
                      </a:cubicBezTo>
                      <a:cubicBezTo>
                        <a:pt x="17" y="60"/>
                        <a:pt x="17" y="59"/>
                        <a:pt x="17" y="59"/>
                      </a:cubicBezTo>
                      <a:cubicBezTo>
                        <a:pt x="17" y="58"/>
                        <a:pt x="17" y="57"/>
                        <a:pt x="17" y="56"/>
                      </a:cubicBezTo>
                      <a:cubicBezTo>
                        <a:pt x="17" y="56"/>
                        <a:pt x="17" y="56"/>
                        <a:pt x="17" y="55"/>
                      </a:cubicBezTo>
                      <a:cubicBezTo>
                        <a:pt x="18" y="54"/>
                        <a:pt x="18" y="53"/>
                        <a:pt x="18" y="52"/>
                      </a:cubicBezTo>
                      <a:cubicBezTo>
                        <a:pt x="18" y="52"/>
                        <a:pt x="18" y="51"/>
                        <a:pt x="18" y="51"/>
                      </a:cubicBezTo>
                      <a:cubicBezTo>
                        <a:pt x="18" y="50"/>
                        <a:pt x="18" y="49"/>
                        <a:pt x="19" y="48"/>
                      </a:cubicBezTo>
                      <a:cubicBezTo>
                        <a:pt x="19" y="48"/>
                        <a:pt x="19" y="48"/>
                        <a:pt x="19" y="47"/>
                      </a:cubicBezTo>
                      <a:cubicBezTo>
                        <a:pt x="19" y="46"/>
                        <a:pt x="20" y="45"/>
                        <a:pt x="20" y="44"/>
                      </a:cubicBezTo>
                      <a:cubicBezTo>
                        <a:pt x="20" y="44"/>
                        <a:pt x="20" y="44"/>
                        <a:pt x="20" y="43"/>
                      </a:cubicBezTo>
                      <a:cubicBezTo>
                        <a:pt x="21" y="42"/>
                        <a:pt x="21" y="42"/>
                        <a:pt x="22" y="41"/>
                      </a:cubicBezTo>
                      <a:cubicBezTo>
                        <a:pt x="22" y="40"/>
                        <a:pt x="22" y="40"/>
                        <a:pt x="22" y="40"/>
                      </a:cubicBezTo>
                      <a:cubicBezTo>
                        <a:pt x="23" y="39"/>
                        <a:pt x="23" y="38"/>
                        <a:pt x="24" y="37"/>
                      </a:cubicBezTo>
                      <a:cubicBezTo>
                        <a:pt x="24" y="37"/>
                        <a:pt x="24" y="36"/>
                        <a:pt x="24" y="36"/>
                      </a:cubicBezTo>
                      <a:cubicBezTo>
                        <a:pt x="25" y="35"/>
                        <a:pt x="26" y="34"/>
                        <a:pt x="26" y="34"/>
                      </a:cubicBezTo>
                      <a:cubicBezTo>
                        <a:pt x="26" y="33"/>
                        <a:pt x="27" y="33"/>
                        <a:pt x="27" y="32"/>
                      </a:cubicBezTo>
                      <a:cubicBezTo>
                        <a:pt x="28" y="32"/>
                        <a:pt x="28" y="31"/>
                        <a:pt x="29" y="30"/>
                      </a:cubicBezTo>
                      <a:cubicBezTo>
                        <a:pt x="29" y="30"/>
                        <a:pt x="29" y="30"/>
                        <a:pt x="29" y="30"/>
                      </a:cubicBezTo>
                      <a:cubicBezTo>
                        <a:pt x="30" y="30"/>
                        <a:pt x="30" y="30"/>
                        <a:pt x="30" y="29"/>
                      </a:cubicBezTo>
                      <a:cubicBezTo>
                        <a:pt x="31" y="29"/>
                        <a:pt x="31" y="28"/>
                        <a:pt x="32" y="28"/>
                      </a:cubicBezTo>
                      <a:cubicBezTo>
                        <a:pt x="32" y="27"/>
                        <a:pt x="33" y="27"/>
                        <a:pt x="33" y="27"/>
                      </a:cubicBezTo>
                      <a:cubicBezTo>
                        <a:pt x="34" y="26"/>
                        <a:pt x="34" y="26"/>
                        <a:pt x="35" y="25"/>
                      </a:cubicBezTo>
                      <a:cubicBezTo>
                        <a:pt x="36" y="25"/>
                        <a:pt x="36" y="24"/>
                        <a:pt x="37" y="24"/>
                      </a:cubicBezTo>
                      <a:cubicBezTo>
                        <a:pt x="37" y="24"/>
                        <a:pt x="38" y="23"/>
                        <a:pt x="38" y="23"/>
                      </a:cubicBezTo>
                      <a:cubicBezTo>
                        <a:pt x="39" y="23"/>
                        <a:pt x="40" y="22"/>
                        <a:pt x="40" y="22"/>
                      </a:cubicBezTo>
                      <a:cubicBezTo>
                        <a:pt x="41" y="22"/>
                        <a:pt x="42" y="21"/>
                        <a:pt x="42" y="21"/>
                      </a:cubicBezTo>
                      <a:cubicBezTo>
                        <a:pt x="43" y="21"/>
                        <a:pt x="43" y="21"/>
                        <a:pt x="44" y="20"/>
                      </a:cubicBezTo>
                      <a:cubicBezTo>
                        <a:pt x="45" y="20"/>
                        <a:pt x="46" y="20"/>
                        <a:pt x="46" y="20"/>
                      </a:cubicBezTo>
                      <a:cubicBezTo>
                        <a:pt x="47" y="19"/>
                        <a:pt x="47" y="19"/>
                        <a:pt x="47" y="19"/>
                      </a:cubicBezTo>
                      <a:cubicBezTo>
                        <a:pt x="49" y="19"/>
                        <a:pt x="50" y="19"/>
                        <a:pt x="51" y="18"/>
                      </a:cubicBezTo>
                      <a:cubicBezTo>
                        <a:pt x="51" y="18"/>
                        <a:pt x="51" y="18"/>
                        <a:pt x="51" y="18"/>
                      </a:cubicBezTo>
                      <a:cubicBezTo>
                        <a:pt x="52" y="18"/>
                        <a:pt x="54" y="18"/>
                        <a:pt x="55" y="18"/>
                      </a:cubicBezTo>
                      <a:cubicBezTo>
                        <a:pt x="55" y="18"/>
                        <a:pt x="55" y="18"/>
                        <a:pt x="55" y="18"/>
                      </a:cubicBezTo>
                      <a:cubicBezTo>
                        <a:pt x="56" y="18"/>
                        <a:pt x="58" y="18"/>
                        <a:pt x="59" y="18"/>
                      </a:cubicBezTo>
                      <a:cubicBezTo>
                        <a:pt x="59" y="18"/>
                        <a:pt x="59" y="18"/>
                        <a:pt x="59" y="18"/>
                      </a:cubicBezTo>
                      <a:cubicBezTo>
                        <a:pt x="59" y="18"/>
                        <a:pt x="59" y="18"/>
                        <a:pt x="59" y="18"/>
                      </a:cubicBezTo>
                      <a:cubicBezTo>
                        <a:pt x="60" y="18"/>
                        <a:pt x="62" y="18"/>
                        <a:pt x="63" y="18"/>
                      </a:cubicBezTo>
                      <a:cubicBezTo>
                        <a:pt x="63" y="18"/>
                        <a:pt x="63" y="18"/>
                        <a:pt x="63" y="18"/>
                      </a:cubicBezTo>
                      <a:cubicBezTo>
                        <a:pt x="65" y="18"/>
                        <a:pt x="66" y="18"/>
                        <a:pt x="67" y="18"/>
                      </a:cubicBezTo>
                      <a:cubicBezTo>
                        <a:pt x="67" y="18"/>
                        <a:pt x="67" y="18"/>
                        <a:pt x="68" y="18"/>
                      </a:cubicBezTo>
                      <a:cubicBezTo>
                        <a:pt x="69" y="19"/>
                        <a:pt x="70" y="19"/>
                        <a:pt x="71" y="19"/>
                      </a:cubicBezTo>
                      <a:cubicBezTo>
                        <a:pt x="71" y="19"/>
                        <a:pt x="71" y="19"/>
                        <a:pt x="72" y="20"/>
                      </a:cubicBezTo>
                      <a:cubicBezTo>
                        <a:pt x="73" y="20"/>
                        <a:pt x="74" y="20"/>
                        <a:pt x="74" y="20"/>
                      </a:cubicBezTo>
                      <a:cubicBezTo>
                        <a:pt x="75" y="21"/>
                        <a:pt x="75" y="21"/>
                        <a:pt x="76" y="21"/>
                      </a:cubicBezTo>
                      <a:cubicBezTo>
                        <a:pt x="77" y="21"/>
                        <a:pt x="77" y="22"/>
                        <a:pt x="78" y="22"/>
                      </a:cubicBezTo>
                      <a:cubicBezTo>
                        <a:pt x="79" y="22"/>
                        <a:pt x="79" y="23"/>
                        <a:pt x="80" y="23"/>
                      </a:cubicBezTo>
                      <a:cubicBezTo>
                        <a:pt x="80" y="23"/>
                        <a:pt x="81" y="24"/>
                        <a:pt x="81" y="24"/>
                      </a:cubicBezTo>
                      <a:cubicBezTo>
                        <a:pt x="82" y="24"/>
                        <a:pt x="83" y="25"/>
                        <a:pt x="83" y="25"/>
                      </a:cubicBezTo>
                      <a:cubicBezTo>
                        <a:pt x="84" y="26"/>
                        <a:pt x="84" y="26"/>
                        <a:pt x="85" y="26"/>
                      </a:cubicBezTo>
                      <a:cubicBezTo>
                        <a:pt x="85" y="27"/>
                        <a:pt x="86" y="27"/>
                        <a:pt x="86" y="28"/>
                      </a:cubicBezTo>
                      <a:cubicBezTo>
                        <a:pt x="87" y="28"/>
                        <a:pt x="88" y="29"/>
                        <a:pt x="88" y="29"/>
                      </a:cubicBezTo>
                      <a:cubicBezTo>
                        <a:pt x="88" y="29"/>
                        <a:pt x="89" y="30"/>
                        <a:pt x="89" y="30"/>
                      </a:cubicBezTo>
                      <a:cubicBezTo>
                        <a:pt x="89" y="30"/>
                        <a:pt x="89" y="30"/>
                        <a:pt x="89" y="31"/>
                      </a:cubicBezTo>
                      <a:cubicBezTo>
                        <a:pt x="90" y="31"/>
                        <a:pt x="90" y="32"/>
                        <a:pt x="91" y="32"/>
                      </a:cubicBezTo>
                      <a:cubicBezTo>
                        <a:pt x="91" y="33"/>
                        <a:pt x="92" y="33"/>
                        <a:pt x="92" y="34"/>
                      </a:cubicBezTo>
                      <a:cubicBezTo>
                        <a:pt x="93" y="34"/>
                        <a:pt x="93" y="35"/>
                        <a:pt x="93" y="35"/>
                      </a:cubicBezTo>
                      <a:cubicBezTo>
                        <a:pt x="94" y="36"/>
                        <a:pt x="94" y="37"/>
                        <a:pt x="95" y="37"/>
                      </a:cubicBezTo>
                      <a:cubicBezTo>
                        <a:pt x="95" y="38"/>
                        <a:pt x="95" y="38"/>
                        <a:pt x="95" y="39"/>
                      </a:cubicBezTo>
                      <a:cubicBezTo>
                        <a:pt x="96" y="39"/>
                        <a:pt x="96" y="40"/>
                        <a:pt x="97" y="41"/>
                      </a:cubicBezTo>
                      <a:cubicBezTo>
                        <a:pt x="97" y="41"/>
                        <a:pt x="97" y="42"/>
                        <a:pt x="97" y="42"/>
                      </a:cubicBezTo>
                      <a:cubicBezTo>
                        <a:pt x="98" y="43"/>
                        <a:pt x="98" y="44"/>
                        <a:pt x="98" y="44"/>
                      </a:cubicBezTo>
                      <a:cubicBezTo>
                        <a:pt x="98" y="45"/>
                        <a:pt x="99" y="46"/>
                        <a:pt x="99" y="46"/>
                      </a:cubicBezTo>
                      <a:cubicBezTo>
                        <a:pt x="99" y="47"/>
                        <a:pt x="99" y="48"/>
                        <a:pt x="99" y="48"/>
                      </a:cubicBezTo>
                      <a:cubicBezTo>
                        <a:pt x="100" y="49"/>
                        <a:pt x="100" y="50"/>
                        <a:pt x="100" y="51"/>
                      </a:cubicBezTo>
                      <a:cubicBezTo>
                        <a:pt x="100" y="51"/>
                        <a:pt x="100" y="52"/>
                        <a:pt x="100" y="52"/>
                      </a:cubicBezTo>
                      <a:cubicBezTo>
                        <a:pt x="100" y="53"/>
                        <a:pt x="101" y="54"/>
                        <a:pt x="101" y="55"/>
                      </a:cubicBezTo>
                      <a:cubicBezTo>
                        <a:pt x="101" y="55"/>
                        <a:pt x="101" y="56"/>
                        <a:pt x="101" y="56"/>
                      </a:cubicBezTo>
                      <a:cubicBezTo>
                        <a:pt x="101" y="57"/>
                        <a:pt x="101" y="58"/>
                        <a:pt x="101" y="59"/>
                      </a:cubicBezTo>
                      <a:cubicBezTo>
                        <a:pt x="101" y="59"/>
                        <a:pt x="101" y="59"/>
                        <a:pt x="101" y="60"/>
                      </a:cubicBezTo>
                      <a:cubicBezTo>
                        <a:pt x="101" y="60"/>
                        <a:pt x="101" y="60"/>
                        <a:pt x="101" y="60"/>
                      </a:cubicBezTo>
                      <a:cubicBezTo>
                        <a:pt x="101" y="61"/>
                        <a:pt x="101" y="62"/>
                        <a:pt x="101" y="63"/>
                      </a:cubicBezTo>
                      <a:cubicBezTo>
                        <a:pt x="101" y="63"/>
                        <a:pt x="101" y="64"/>
                        <a:pt x="101" y="64"/>
                      </a:cubicBezTo>
                      <a:cubicBezTo>
                        <a:pt x="101" y="65"/>
                        <a:pt x="100" y="66"/>
                        <a:pt x="100" y="67"/>
                      </a:cubicBezTo>
                      <a:cubicBezTo>
                        <a:pt x="100" y="68"/>
                        <a:pt x="100" y="68"/>
                        <a:pt x="100" y="69"/>
                      </a:cubicBezTo>
                      <a:cubicBezTo>
                        <a:pt x="100" y="69"/>
                        <a:pt x="100" y="70"/>
                        <a:pt x="99" y="71"/>
                      </a:cubicBezTo>
                      <a:cubicBezTo>
                        <a:pt x="99" y="71"/>
                        <a:pt x="99" y="72"/>
                        <a:pt x="99" y="73"/>
                      </a:cubicBezTo>
                      <a:cubicBezTo>
                        <a:pt x="99" y="74"/>
                        <a:pt x="98" y="74"/>
                        <a:pt x="98" y="74"/>
                      </a:cubicBezTo>
                      <a:cubicBezTo>
                        <a:pt x="98" y="75"/>
                        <a:pt x="97" y="76"/>
                        <a:pt x="97" y="77"/>
                      </a:cubicBezTo>
                      <a:cubicBezTo>
                        <a:pt x="97" y="78"/>
                        <a:pt x="97" y="78"/>
                        <a:pt x="97" y="78"/>
                      </a:cubicBezTo>
                      <a:cubicBezTo>
                        <a:pt x="96" y="79"/>
                        <a:pt x="96" y="80"/>
                        <a:pt x="95" y="8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65" name="Freeform 296">
                  <a:extLst>
                    <a:ext uri="{FF2B5EF4-FFF2-40B4-BE49-F238E27FC236}">
                      <a16:creationId xmlns:a16="http://schemas.microsoft.com/office/drawing/2014/main" id="{769E26E5-6368-4DA2-8653-ADF7EBC349D5}"/>
                    </a:ext>
                  </a:extLst>
                </p:cNvPr>
                <p:cNvSpPr>
                  <a:spLocks noEditPoints="1"/>
                </p:cNvSpPr>
                <p:nvPr/>
              </p:nvSpPr>
              <p:spPr bwMode="auto">
                <a:xfrm>
                  <a:off x="6818313" y="2224088"/>
                  <a:ext cx="180975" cy="228600"/>
                </a:xfrm>
                <a:custGeom>
                  <a:avLst/>
                  <a:gdLst>
                    <a:gd name="T0" fmla="*/ 48 w 56"/>
                    <a:gd name="T1" fmla="*/ 40 h 71"/>
                    <a:gd name="T2" fmla="*/ 38 w 56"/>
                    <a:gd name="T3" fmla="*/ 37 h 71"/>
                    <a:gd name="T4" fmla="*/ 30 w 56"/>
                    <a:gd name="T5" fmla="*/ 0 h 71"/>
                    <a:gd name="T6" fmla="*/ 26 w 56"/>
                    <a:gd name="T7" fmla="*/ 0 h 71"/>
                    <a:gd name="T8" fmla="*/ 18 w 56"/>
                    <a:gd name="T9" fmla="*/ 37 h 71"/>
                    <a:gd name="T10" fmla="*/ 8 w 56"/>
                    <a:gd name="T11" fmla="*/ 40 h 71"/>
                    <a:gd name="T12" fmla="*/ 0 w 56"/>
                    <a:gd name="T13" fmla="*/ 60 h 71"/>
                    <a:gd name="T14" fmla="*/ 28 w 56"/>
                    <a:gd name="T15" fmla="*/ 71 h 71"/>
                    <a:gd name="T16" fmla="*/ 56 w 56"/>
                    <a:gd name="T17" fmla="*/ 60 h 71"/>
                    <a:gd name="T18" fmla="*/ 48 w 56"/>
                    <a:gd name="T19" fmla="*/ 40 h 71"/>
                    <a:gd name="T20" fmla="*/ 34 w 56"/>
                    <a:gd name="T21" fmla="*/ 44 h 71"/>
                    <a:gd name="T22" fmla="*/ 34 w 56"/>
                    <a:gd name="T23" fmla="*/ 44 h 71"/>
                    <a:gd name="T24" fmla="*/ 29 w 56"/>
                    <a:gd name="T25" fmla="*/ 55 h 71"/>
                    <a:gd name="T26" fmla="*/ 28 w 56"/>
                    <a:gd name="T27" fmla="*/ 55 h 71"/>
                    <a:gd name="T28" fmla="*/ 27 w 56"/>
                    <a:gd name="T29" fmla="*/ 55 h 71"/>
                    <a:gd name="T30" fmla="*/ 22 w 56"/>
                    <a:gd name="T31" fmla="*/ 44 h 71"/>
                    <a:gd name="T32" fmla="*/ 22 w 56"/>
                    <a:gd name="T33" fmla="*/ 44 h 71"/>
                    <a:gd name="T34" fmla="*/ 22 w 56"/>
                    <a:gd name="T35" fmla="*/ 39 h 71"/>
                    <a:gd name="T36" fmla="*/ 22 w 56"/>
                    <a:gd name="T37" fmla="*/ 38 h 71"/>
                    <a:gd name="T38" fmla="*/ 23 w 56"/>
                    <a:gd name="T39" fmla="*/ 38 h 71"/>
                    <a:gd name="T40" fmla="*/ 26 w 56"/>
                    <a:gd name="T41" fmla="*/ 39 h 71"/>
                    <a:gd name="T42" fmla="*/ 30 w 56"/>
                    <a:gd name="T43" fmla="*/ 39 h 71"/>
                    <a:gd name="T44" fmla="*/ 33 w 56"/>
                    <a:gd name="T45" fmla="*/ 38 h 71"/>
                    <a:gd name="T46" fmla="*/ 34 w 56"/>
                    <a:gd name="T47" fmla="*/ 38 h 71"/>
                    <a:gd name="T48" fmla="*/ 34 w 56"/>
                    <a:gd name="T49" fmla="*/ 39 h 71"/>
                    <a:gd name="T50" fmla="*/ 34 w 56"/>
                    <a:gd name="T51" fmla="*/ 44 h 71"/>
                    <a:gd name="T52" fmla="*/ 38 w 56"/>
                    <a:gd name="T53" fmla="*/ 23 h 71"/>
                    <a:gd name="T54" fmla="*/ 35 w 56"/>
                    <a:gd name="T55" fmla="*/ 30 h 71"/>
                    <a:gd name="T56" fmla="*/ 30 w 56"/>
                    <a:gd name="T57" fmla="*/ 34 h 71"/>
                    <a:gd name="T58" fmla="*/ 26 w 56"/>
                    <a:gd name="T59" fmla="*/ 34 h 71"/>
                    <a:gd name="T60" fmla="*/ 21 w 56"/>
                    <a:gd name="T61" fmla="*/ 30 h 71"/>
                    <a:gd name="T62" fmla="*/ 18 w 56"/>
                    <a:gd name="T63" fmla="*/ 23 h 71"/>
                    <a:gd name="T64" fmla="*/ 18 w 56"/>
                    <a:gd name="T65" fmla="*/ 23 h 71"/>
                    <a:gd name="T66" fmla="*/ 17 w 56"/>
                    <a:gd name="T67" fmla="*/ 22 h 71"/>
                    <a:gd name="T68" fmla="*/ 17 w 56"/>
                    <a:gd name="T69" fmla="*/ 22 h 71"/>
                    <a:gd name="T70" fmla="*/ 17 w 56"/>
                    <a:gd name="T71" fmla="*/ 20 h 71"/>
                    <a:gd name="T72" fmla="*/ 17 w 56"/>
                    <a:gd name="T73" fmla="*/ 19 h 71"/>
                    <a:gd name="T74" fmla="*/ 18 w 56"/>
                    <a:gd name="T75" fmla="*/ 19 h 71"/>
                    <a:gd name="T76" fmla="*/ 18 w 56"/>
                    <a:gd name="T77" fmla="*/ 17 h 71"/>
                    <a:gd name="T78" fmla="*/ 18 w 56"/>
                    <a:gd name="T79" fmla="*/ 16 h 71"/>
                    <a:gd name="T80" fmla="*/ 19 w 56"/>
                    <a:gd name="T81" fmla="*/ 16 h 71"/>
                    <a:gd name="T82" fmla="*/ 23 w 56"/>
                    <a:gd name="T83" fmla="*/ 17 h 71"/>
                    <a:gd name="T84" fmla="*/ 25 w 56"/>
                    <a:gd name="T85" fmla="*/ 16 h 71"/>
                    <a:gd name="T86" fmla="*/ 26 w 56"/>
                    <a:gd name="T87" fmla="*/ 16 h 71"/>
                    <a:gd name="T88" fmla="*/ 27 w 56"/>
                    <a:gd name="T89" fmla="*/ 16 h 71"/>
                    <a:gd name="T90" fmla="*/ 35 w 56"/>
                    <a:gd name="T91" fmla="*/ 18 h 71"/>
                    <a:gd name="T92" fmla="*/ 38 w 56"/>
                    <a:gd name="T93" fmla="*/ 19 h 71"/>
                    <a:gd name="T94" fmla="*/ 38 w 56"/>
                    <a:gd name="T95" fmla="*/ 19 h 71"/>
                    <a:gd name="T96" fmla="*/ 38 w 56"/>
                    <a:gd name="T97" fmla="*/ 19 h 71"/>
                    <a:gd name="T98" fmla="*/ 39 w 56"/>
                    <a:gd name="T99" fmla="*/ 19 h 71"/>
                    <a:gd name="T100" fmla="*/ 39 w 56"/>
                    <a:gd name="T101" fmla="*/ 20 h 71"/>
                    <a:gd name="T102" fmla="*/ 39 w 56"/>
                    <a:gd name="T103" fmla="*/ 22 h 71"/>
                    <a:gd name="T104" fmla="*/ 39 w 56"/>
                    <a:gd name="T105" fmla="*/ 22 h 71"/>
                    <a:gd name="T106" fmla="*/ 38 w 56"/>
                    <a:gd name="T107" fmla="*/ 2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71">
                      <a:moveTo>
                        <a:pt x="48" y="40"/>
                      </a:moveTo>
                      <a:cubicBezTo>
                        <a:pt x="38" y="37"/>
                        <a:pt x="38" y="37"/>
                        <a:pt x="38" y="37"/>
                      </a:cubicBezTo>
                      <a:cubicBezTo>
                        <a:pt x="54" y="37"/>
                        <a:pt x="45" y="0"/>
                        <a:pt x="30" y="0"/>
                      </a:cubicBezTo>
                      <a:cubicBezTo>
                        <a:pt x="26" y="0"/>
                        <a:pt x="26" y="0"/>
                        <a:pt x="26" y="0"/>
                      </a:cubicBezTo>
                      <a:cubicBezTo>
                        <a:pt x="8" y="0"/>
                        <a:pt x="3" y="37"/>
                        <a:pt x="18" y="37"/>
                      </a:cubicBezTo>
                      <a:cubicBezTo>
                        <a:pt x="8" y="40"/>
                        <a:pt x="8" y="40"/>
                        <a:pt x="8" y="40"/>
                      </a:cubicBezTo>
                      <a:cubicBezTo>
                        <a:pt x="4" y="41"/>
                        <a:pt x="1" y="52"/>
                        <a:pt x="0" y="60"/>
                      </a:cubicBezTo>
                      <a:cubicBezTo>
                        <a:pt x="7" y="67"/>
                        <a:pt x="17" y="71"/>
                        <a:pt x="28" y="71"/>
                      </a:cubicBezTo>
                      <a:cubicBezTo>
                        <a:pt x="39" y="71"/>
                        <a:pt x="49" y="67"/>
                        <a:pt x="56" y="60"/>
                      </a:cubicBezTo>
                      <a:cubicBezTo>
                        <a:pt x="55" y="52"/>
                        <a:pt x="52" y="41"/>
                        <a:pt x="48" y="40"/>
                      </a:cubicBezTo>
                      <a:moveTo>
                        <a:pt x="34" y="44"/>
                      </a:moveTo>
                      <a:cubicBezTo>
                        <a:pt x="34" y="44"/>
                        <a:pt x="34" y="44"/>
                        <a:pt x="34" y="44"/>
                      </a:cubicBezTo>
                      <a:cubicBezTo>
                        <a:pt x="29" y="55"/>
                        <a:pt x="29" y="55"/>
                        <a:pt x="29" y="55"/>
                      </a:cubicBezTo>
                      <a:cubicBezTo>
                        <a:pt x="29" y="55"/>
                        <a:pt x="28" y="55"/>
                        <a:pt x="28" y="55"/>
                      </a:cubicBezTo>
                      <a:cubicBezTo>
                        <a:pt x="28" y="55"/>
                        <a:pt x="27" y="55"/>
                        <a:pt x="27" y="55"/>
                      </a:cubicBezTo>
                      <a:cubicBezTo>
                        <a:pt x="22" y="44"/>
                        <a:pt x="22" y="44"/>
                        <a:pt x="22" y="44"/>
                      </a:cubicBezTo>
                      <a:cubicBezTo>
                        <a:pt x="22" y="44"/>
                        <a:pt x="22" y="44"/>
                        <a:pt x="22" y="44"/>
                      </a:cubicBezTo>
                      <a:cubicBezTo>
                        <a:pt x="22" y="39"/>
                        <a:pt x="22" y="39"/>
                        <a:pt x="22" y="39"/>
                      </a:cubicBezTo>
                      <a:cubicBezTo>
                        <a:pt x="22" y="39"/>
                        <a:pt x="22" y="38"/>
                        <a:pt x="22" y="38"/>
                      </a:cubicBezTo>
                      <a:cubicBezTo>
                        <a:pt x="22" y="38"/>
                        <a:pt x="23" y="38"/>
                        <a:pt x="23" y="38"/>
                      </a:cubicBezTo>
                      <a:cubicBezTo>
                        <a:pt x="24" y="39"/>
                        <a:pt x="25" y="39"/>
                        <a:pt x="26" y="39"/>
                      </a:cubicBezTo>
                      <a:cubicBezTo>
                        <a:pt x="30" y="39"/>
                        <a:pt x="30" y="39"/>
                        <a:pt x="30" y="39"/>
                      </a:cubicBezTo>
                      <a:cubicBezTo>
                        <a:pt x="31" y="39"/>
                        <a:pt x="32" y="39"/>
                        <a:pt x="33" y="38"/>
                      </a:cubicBezTo>
                      <a:cubicBezTo>
                        <a:pt x="33" y="38"/>
                        <a:pt x="34" y="38"/>
                        <a:pt x="34" y="38"/>
                      </a:cubicBezTo>
                      <a:cubicBezTo>
                        <a:pt x="34" y="38"/>
                        <a:pt x="34" y="39"/>
                        <a:pt x="34" y="39"/>
                      </a:cubicBezTo>
                      <a:lnTo>
                        <a:pt x="34" y="44"/>
                      </a:lnTo>
                      <a:close/>
                      <a:moveTo>
                        <a:pt x="38" y="23"/>
                      </a:moveTo>
                      <a:cubicBezTo>
                        <a:pt x="38" y="25"/>
                        <a:pt x="37" y="28"/>
                        <a:pt x="35" y="30"/>
                      </a:cubicBezTo>
                      <a:cubicBezTo>
                        <a:pt x="33" y="33"/>
                        <a:pt x="31" y="34"/>
                        <a:pt x="30" y="34"/>
                      </a:cubicBezTo>
                      <a:cubicBezTo>
                        <a:pt x="26" y="34"/>
                        <a:pt x="26" y="34"/>
                        <a:pt x="26" y="34"/>
                      </a:cubicBezTo>
                      <a:cubicBezTo>
                        <a:pt x="25" y="34"/>
                        <a:pt x="23" y="33"/>
                        <a:pt x="21" y="30"/>
                      </a:cubicBezTo>
                      <a:cubicBezTo>
                        <a:pt x="19" y="28"/>
                        <a:pt x="18" y="25"/>
                        <a:pt x="18" y="23"/>
                      </a:cubicBezTo>
                      <a:cubicBezTo>
                        <a:pt x="18" y="23"/>
                        <a:pt x="18" y="23"/>
                        <a:pt x="18" y="23"/>
                      </a:cubicBezTo>
                      <a:cubicBezTo>
                        <a:pt x="17" y="22"/>
                        <a:pt x="17" y="22"/>
                        <a:pt x="17" y="22"/>
                      </a:cubicBezTo>
                      <a:cubicBezTo>
                        <a:pt x="17" y="22"/>
                        <a:pt x="17" y="22"/>
                        <a:pt x="17" y="22"/>
                      </a:cubicBezTo>
                      <a:cubicBezTo>
                        <a:pt x="17" y="20"/>
                        <a:pt x="17" y="20"/>
                        <a:pt x="17" y="20"/>
                      </a:cubicBezTo>
                      <a:cubicBezTo>
                        <a:pt x="17" y="20"/>
                        <a:pt x="17" y="19"/>
                        <a:pt x="17" y="19"/>
                      </a:cubicBezTo>
                      <a:cubicBezTo>
                        <a:pt x="18" y="19"/>
                        <a:pt x="18" y="19"/>
                        <a:pt x="18" y="19"/>
                      </a:cubicBezTo>
                      <a:cubicBezTo>
                        <a:pt x="18" y="17"/>
                        <a:pt x="18" y="17"/>
                        <a:pt x="18" y="17"/>
                      </a:cubicBezTo>
                      <a:cubicBezTo>
                        <a:pt x="18" y="16"/>
                        <a:pt x="18" y="16"/>
                        <a:pt x="18" y="16"/>
                      </a:cubicBezTo>
                      <a:cubicBezTo>
                        <a:pt x="18" y="16"/>
                        <a:pt x="19" y="16"/>
                        <a:pt x="19" y="16"/>
                      </a:cubicBezTo>
                      <a:cubicBezTo>
                        <a:pt x="20" y="16"/>
                        <a:pt x="22" y="17"/>
                        <a:pt x="23" y="17"/>
                      </a:cubicBezTo>
                      <a:cubicBezTo>
                        <a:pt x="24" y="17"/>
                        <a:pt x="25" y="17"/>
                        <a:pt x="25" y="16"/>
                      </a:cubicBezTo>
                      <a:cubicBezTo>
                        <a:pt x="26" y="16"/>
                        <a:pt x="26" y="16"/>
                        <a:pt x="26" y="16"/>
                      </a:cubicBezTo>
                      <a:cubicBezTo>
                        <a:pt x="26" y="16"/>
                        <a:pt x="27" y="16"/>
                        <a:pt x="27" y="16"/>
                      </a:cubicBezTo>
                      <a:cubicBezTo>
                        <a:pt x="30" y="16"/>
                        <a:pt x="33" y="17"/>
                        <a:pt x="35" y="18"/>
                      </a:cubicBezTo>
                      <a:cubicBezTo>
                        <a:pt x="36" y="18"/>
                        <a:pt x="37" y="18"/>
                        <a:pt x="38" y="19"/>
                      </a:cubicBezTo>
                      <a:cubicBezTo>
                        <a:pt x="38" y="19"/>
                        <a:pt x="38" y="19"/>
                        <a:pt x="38" y="19"/>
                      </a:cubicBezTo>
                      <a:cubicBezTo>
                        <a:pt x="38" y="19"/>
                        <a:pt x="38" y="19"/>
                        <a:pt x="38" y="19"/>
                      </a:cubicBezTo>
                      <a:cubicBezTo>
                        <a:pt x="39" y="19"/>
                        <a:pt x="39" y="19"/>
                        <a:pt x="39" y="19"/>
                      </a:cubicBezTo>
                      <a:cubicBezTo>
                        <a:pt x="39" y="19"/>
                        <a:pt x="39" y="20"/>
                        <a:pt x="39" y="20"/>
                      </a:cubicBezTo>
                      <a:cubicBezTo>
                        <a:pt x="39" y="22"/>
                        <a:pt x="39" y="22"/>
                        <a:pt x="39" y="22"/>
                      </a:cubicBezTo>
                      <a:cubicBezTo>
                        <a:pt x="39" y="22"/>
                        <a:pt x="39" y="22"/>
                        <a:pt x="39" y="22"/>
                      </a:cubicBezTo>
                      <a:cubicBezTo>
                        <a:pt x="38" y="23"/>
                        <a:pt x="38" y="23"/>
                        <a:pt x="38"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nvGrpSpPr>
              <p:cNvPr id="66" name="Group 65">
                <a:extLst>
                  <a:ext uri="{FF2B5EF4-FFF2-40B4-BE49-F238E27FC236}">
                    <a16:creationId xmlns:a16="http://schemas.microsoft.com/office/drawing/2014/main" id="{0DF494CB-85DA-4154-B5A7-1ED5D360F3CD}"/>
                  </a:ext>
                </a:extLst>
              </p:cNvPr>
              <p:cNvGrpSpPr/>
              <p:nvPr/>
            </p:nvGrpSpPr>
            <p:grpSpPr>
              <a:xfrm>
                <a:off x="3387854" y="3812854"/>
                <a:ext cx="509334" cy="508559"/>
                <a:chOff x="1154113" y="2127250"/>
                <a:chExt cx="530225" cy="498476"/>
              </a:xfrm>
              <a:solidFill>
                <a:schemeClr val="bg1"/>
              </a:solidFill>
            </p:grpSpPr>
            <p:sp>
              <p:nvSpPr>
                <p:cNvPr id="67" name="Freeform 258">
                  <a:extLst>
                    <a:ext uri="{FF2B5EF4-FFF2-40B4-BE49-F238E27FC236}">
                      <a16:creationId xmlns:a16="http://schemas.microsoft.com/office/drawing/2014/main" id="{1178C6EE-922A-4D14-813F-C3F51CABDC10}"/>
                    </a:ext>
                  </a:extLst>
                </p:cNvPr>
                <p:cNvSpPr>
                  <a:spLocks/>
                </p:cNvSpPr>
                <p:nvPr/>
              </p:nvSpPr>
              <p:spPr bwMode="auto">
                <a:xfrm>
                  <a:off x="1354138" y="2205038"/>
                  <a:ext cx="311150" cy="247650"/>
                </a:xfrm>
                <a:custGeom>
                  <a:avLst/>
                  <a:gdLst>
                    <a:gd name="T0" fmla="*/ 86 w 97"/>
                    <a:gd name="T1" fmla="*/ 10 h 77"/>
                    <a:gd name="T2" fmla="*/ 86 w 97"/>
                    <a:gd name="T3" fmla="*/ 10 h 77"/>
                    <a:gd name="T4" fmla="*/ 86 w 97"/>
                    <a:gd name="T5" fmla="*/ 66 h 77"/>
                    <a:gd name="T6" fmla="*/ 12 w 97"/>
                    <a:gd name="T7" fmla="*/ 66 h 77"/>
                    <a:gd name="T8" fmla="*/ 12 w 97"/>
                    <a:gd name="T9" fmla="*/ 40 h 77"/>
                    <a:gd name="T10" fmla="*/ 1 w 97"/>
                    <a:gd name="T11" fmla="*/ 40 h 77"/>
                    <a:gd name="T12" fmla="*/ 1 w 97"/>
                    <a:gd name="T13" fmla="*/ 66 h 77"/>
                    <a:gd name="T14" fmla="*/ 13 w 97"/>
                    <a:gd name="T15" fmla="*/ 77 h 77"/>
                    <a:gd name="T16" fmla="*/ 85 w 97"/>
                    <a:gd name="T17" fmla="*/ 77 h 77"/>
                    <a:gd name="T18" fmla="*/ 97 w 97"/>
                    <a:gd name="T19" fmla="*/ 65 h 77"/>
                    <a:gd name="T20" fmla="*/ 97 w 97"/>
                    <a:gd name="T21" fmla="*/ 10 h 77"/>
                    <a:gd name="T22" fmla="*/ 97 w 97"/>
                    <a:gd name="T23" fmla="*/ 10 h 77"/>
                    <a:gd name="T24" fmla="*/ 97 w 97"/>
                    <a:gd name="T25" fmla="*/ 0 h 77"/>
                    <a:gd name="T26" fmla="*/ 86 w 97"/>
                    <a:gd name="T27" fmla="*/ 0 h 77"/>
                    <a:gd name="T28" fmla="*/ 86 w 97"/>
                    <a:gd name="T29"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77">
                      <a:moveTo>
                        <a:pt x="86" y="10"/>
                      </a:moveTo>
                      <a:cubicBezTo>
                        <a:pt x="86" y="10"/>
                        <a:pt x="86" y="10"/>
                        <a:pt x="86" y="10"/>
                      </a:cubicBezTo>
                      <a:cubicBezTo>
                        <a:pt x="86" y="66"/>
                        <a:pt x="86" y="66"/>
                        <a:pt x="86" y="66"/>
                      </a:cubicBezTo>
                      <a:cubicBezTo>
                        <a:pt x="61" y="66"/>
                        <a:pt x="37" y="66"/>
                        <a:pt x="12" y="66"/>
                      </a:cubicBezTo>
                      <a:cubicBezTo>
                        <a:pt x="12" y="40"/>
                        <a:pt x="12" y="40"/>
                        <a:pt x="12" y="40"/>
                      </a:cubicBezTo>
                      <a:cubicBezTo>
                        <a:pt x="1" y="40"/>
                        <a:pt x="1" y="40"/>
                        <a:pt x="1" y="40"/>
                      </a:cubicBezTo>
                      <a:cubicBezTo>
                        <a:pt x="1" y="49"/>
                        <a:pt x="0" y="58"/>
                        <a:pt x="1" y="66"/>
                      </a:cubicBezTo>
                      <a:cubicBezTo>
                        <a:pt x="1" y="72"/>
                        <a:pt x="7" y="77"/>
                        <a:pt x="13" y="77"/>
                      </a:cubicBezTo>
                      <a:cubicBezTo>
                        <a:pt x="37" y="77"/>
                        <a:pt x="61" y="77"/>
                        <a:pt x="85" y="77"/>
                      </a:cubicBezTo>
                      <a:cubicBezTo>
                        <a:pt x="92" y="77"/>
                        <a:pt x="97" y="72"/>
                        <a:pt x="97" y="65"/>
                      </a:cubicBezTo>
                      <a:cubicBezTo>
                        <a:pt x="97" y="46"/>
                        <a:pt x="97" y="28"/>
                        <a:pt x="97" y="10"/>
                      </a:cubicBezTo>
                      <a:cubicBezTo>
                        <a:pt x="97" y="10"/>
                        <a:pt x="97" y="10"/>
                        <a:pt x="97" y="10"/>
                      </a:cubicBezTo>
                      <a:cubicBezTo>
                        <a:pt x="97" y="0"/>
                        <a:pt x="97" y="0"/>
                        <a:pt x="97" y="0"/>
                      </a:cubicBezTo>
                      <a:cubicBezTo>
                        <a:pt x="86" y="0"/>
                        <a:pt x="86" y="0"/>
                        <a:pt x="86" y="0"/>
                      </a:cubicBezTo>
                      <a:lnTo>
                        <a:pt x="86" y="1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68" name="Freeform 259">
                  <a:extLst>
                    <a:ext uri="{FF2B5EF4-FFF2-40B4-BE49-F238E27FC236}">
                      <a16:creationId xmlns:a16="http://schemas.microsoft.com/office/drawing/2014/main" id="{ADBACB17-07BF-4632-9552-B13F01610681}"/>
                    </a:ext>
                  </a:extLst>
                </p:cNvPr>
                <p:cNvSpPr>
                  <a:spLocks/>
                </p:cNvSpPr>
                <p:nvPr/>
              </p:nvSpPr>
              <p:spPr bwMode="auto">
                <a:xfrm>
                  <a:off x="1338263" y="2136775"/>
                  <a:ext cx="346075" cy="57150"/>
                </a:xfrm>
                <a:custGeom>
                  <a:avLst/>
                  <a:gdLst>
                    <a:gd name="T0" fmla="*/ 104 w 108"/>
                    <a:gd name="T1" fmla="*/ 7 h 18"/>
                    <a:gd name="T2" fmla="*/ 100 w 108"/>
                    <a:gd name="T3" fmla="*/ 7 h 18"/>
                    <a:gd name="T4" fmla="*/ 64 w 108"/>
                    <a:gd name="T5" fmla="*/ 7 h 18"/>
                    <a:gd name="T6" fmla="*/ 62 w 108"/>
                    <a:gd name="T7" fmla="*/ 7 h 18"/>
                    <a:gd name="T8" fmla="*/ 54 w 108"/>
                    <a:gd name="T9" fmla="*/ 0 h 18"/>
                    <a:gd name="T10" fmla="*/ 46 w 108"/>
                    <a:gd name="T11" fmla="*/ 7 h 18"/>
                    <a:gd name="T12" fmla="*/ 43 w 108"/>
                    <a:gd name="T13" fmla="*/ 7 h 18"/>
                    <a:gd name="T14" fmla="*/ 9 w 108"/>
                    <a:gd name="T15" fmla="*/ 7 h 18"/>
                    <a:gd name="T16" fmla="*/ 6 w 108"/>
                    <a:gd name="T17" fmla="*/ 7 h 18"/>
                    <a:gd name="T18" fmla="*/ 0 w 108"/>
                    <a:gd name="T19" fmla="*/ 13 h 18"/>
                    <a:gd name="T20" fmla="*/ 6 w 108"/>
                    <a:gd name="T21" fmla="*/ 18 h 18"/>
                    <a:gd name="T22" fmla="*/ 8 w 108"/>
                    <a:gd name="T23" fmla="*/ 18 h 18"/>
                    <a:gd name="T24" fmla="*/ 100 w 108"/>
                    <a:gd name="T25" fmla="*/ 18 h 18"/>
                    <a:gd name="T26" fmla="*/ 102 w 108"/>
                    <a:gd name="T27" fmla="*/ 18 h 18"/>
                    <a:gd name="T28" fmla="*/ 108 w 108"/>
                    <a:gd name="T29" fmla="*/ 13 h 18"/>
                    <a:gd name="T30" fmla="*/ 104 w 108"/>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8">
                      <a:moveTo>
                        <a:pt x="104" y="7"/>
                      </a:moveTo>
                      <a:cubicBezTo>
                        <a:pt x="103" y="7"/>
                        <a:pt x="101" y="7"/>
                        <a:pt x="100" y="7"/>
                      </a:cubicBezTo>
                      <a:cubicBezTo>
                        <a:pt x="88" y="7"/>
                        <a:pt x="76" y="7"/>
                        <a:pt x="64" y="7"/>
                      </a:cubicBezTo>
                      <a:cubicBezTo>
                        <a:pt x="62" y="7"/>
                        <a:pt x="62" y="7"/>
                        <a:pt x="62" y="7"/>
                      </a:cubicBezTo>
                      <a:cubicBezTo>
                        <a:pt x="61" y="3"/>
                        <a:pt x="58" y="0"/>
                        <a:pt x="54" y="0"/>
                      </a:cubicBezTo>
                      <a:cubicBezTo>
                        <a:pt x="50" y="0"/>
                        <a:pt x="47" y="3"/>
                        <a:pt x="46" y="7"/>
                      </a:cubicBezTo>
                      <a:cubicBezTo>
                        <a:pt x="43" y="7"/>
                        <a:pt x="43" y="7"/>
                        <a:pt x="43" y="7"/>
                      </a:cubicBezTo>
                      <a:cubicBezTo>
                        <a:pt x="9" y="7"/>
                        <a:pt x="9" y="7"/>
                        <a:pt x="9" y="7"/>
                      </a:cubicBezTo>
                      <a:cubicBezTo>
                        <a:pt x="8" y="7"/>
                        <a:pt x="7" y="7"/>
                        <a:pt x="6" y="7"/>
                      </a:cubicBezTo>
                      <a:cubicBezTo>
                        <a:pt x="3" y="7"/>
                        <a:pt x="0" y="10"/>
                        <a:pt x="0" y="13"/>
                      </a:cubicBezTo>
                      <a:cubicBezTo>
                        <a:pt x="1" y="15"/>
                        <a:pt x="3" y="18"/>
                        <a:pt x="6" y="18"/>
                      </a:cubicBezTo>
                      <a:cubicBezTo>
                        <a:pt x="7" y="18"/>
                        <a:pt x="8" y="18"/>
                        <a:pt x="8" y="18"/>
                      </a:cubicBezTo>
                      <a:cubicBezTo>
                        <a:pt x="100" y="18"/>
                        <a:pt x="100" y="18"/>
                        <a:pt x="100" y="18"/>
                      </a:cubicBezTo>
                      <a:cubicBezTo>
                        <a:pt x="101" y="18"/>
                        <a:pt x="102" y="18"/>
                        <a:pt x="102" y="18"/>
                      </a:cubicBezTo>
                      <a:cubicBezTo>
                        <a:pt x="105" y="18"/>
                        <a:pt x="107" y="16"/>
                        <a:pt x="108" y="13"/>
                      </a:cubicBezTo>
                      <a:cubicBezTo>
                        <a:pt x="108" y="11"/>
                        <a:pt x="106" y="8"/>
                        <a:pt x="104" y="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69" name="Rectangle 260">
                  <a:extLst>
                    <a:ext uri="{FF2B5EF4-FFF2-40B4-BE49-F238E27FC236}">
                      <a16:creationId xmlns:a16="http://schemas.microsoft.com/office/drawing/2014/main" id="{E9E1582D-8282-40DC-B3CA-962771BE4787}"/>
                    </a:ext>
                  </a:extLst>
                </p:cNvPr>
                <p:cNvSpPr>
                  <a:spLocks noChangeArrowheads="1"/>
                </p:cNvSpPr>
                <p:nvPr/>
              </p:nvSpPr>
              <p:spPr bwMode="auto">
                <a:xfrm>
                  <a:off x="1357313" y="2205038"/>
                  <a:ext cx="34925" cy="412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70" name="Oval 261">
                  <a:extLst>
                    <a:ext uri="{FF2B5EF4-FFF2-40B4-BE49-F238E27FC236}">
                      <a16:creationId xmlns:a16="http://schemas.microsoft.com/office/drawing/2014/main" id="{4CFC4C2B-0B42-4E00-AA1D-A259D1215D8C}"/>
                    </a:ext>
                  </a:extLst>
                </p:cNvPr>
                <p:cNvSpPr>
                  <a:spLocks noChangeArrowheads="1"/>
                </p:cNvSpPr>
                <p:nvPr/>
              </p:nvSpPr>
              <p:spPr bwMode="auto">
                <a:xfrm>
                  <a:off x="1192213" y="2127250"/>
                  <a:ext cx="119063" cy="1190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71" name="Freeform 262">
                  <a:extLst>
                    <a:ext uri="{FF2B5EF4-FFF2-40B4-BE49-F238E27FC236}">
                      <a16:creationId xmlns:a16="http://schemas.microsoft.com/office/drawing/2014/main" id="{DEBC75C0-DD2D-414A-9DCE-CB137BB53154}"/>
                    </a:ext>
                  </a:extLst>
                </p:cNvPr>
                <p:cNvSpPr>
                  <a:spLocks/>
                </p:cNvSpPr>
                <p:nvPr/>
              </p:nvSpPr>
              <p:spPr bwMode="auto">
                <a:xfrm>
                  <a:off x="1154113" y="2255838"/>
                  <a:ext cx="325438" cy="366713"/>
                </a:xfrm>
                <a:custGeom>
                  <a:avLst/>
                  <a:gdLst>
                    <a:gd name="T0" fmla="*/ 91 w 101"/>
                    <a:gd name="T1" fmla="*/ 0 h 114"/>
                    <a:gd name="T2" fmla="*/ 44 w 101"/>
                    <a:gd name="T3" fmla="*/ 0 h 114"/>
                    <a:gd name="T4" fmla="*/ 41 w 101"/>
                    <a:gd name="T5" fmla="*/ 14 h 114"/>
                    <a:gd name="T6" fmla="*/ 39 w 101"/>
                    <a:gd name="T7" fmla="*/ 27 h 114"/>
                    <a:gd name="T8" fmla="*/ 36 w 101"/>
                    <a:gd name="T9" fmla="*/ 27 h 114"/>
                    <a:gd name="T10" fmla="*/ 35 w 101"/>
                    <a:gd name="T11" fmla="*/ 7 h 114"/>
                    <a:gd name="T12" fmla="*/ 37 w 101"/>
                    <a:gd name="T13" fmla="*/ 0 h 114"/>
                    <a:gd name="T14" fmla="*/ 24 w 101"/>
                    <a:gd name="T15" fmla="*/ 0 h 114"/>
                    <a:gd name="T16" fmla="*/ 27 w 101"/>
                    <a:gd name="T17" fmla="*/ 7 h 114"/>
                    <a:gd name="T18" fmla="*/ 25 w 101"/>
                    <a:gd name="T19" fmla="*/ 27 h 114"/>
                    <a:gd name="T20" fmla="*/ 22 w 101"/>
                    <a:gd name="T21" fmla="*/ 27 h 114"/>
                    <a:gd name="T22" fmla="*/ 20 w 101"/>
                    <a:gd name="T23" fmla="*/ 17 h 114"/>
                    <a:gd name="T24" fmla="*/ 18 w 101"/>
                    <a:gd name="T25" fmla="*/ 4 h 114"/>
                    <a:gd name="T26" fmla="*/ 18 w 101"/>
                    <a:gd name="T27" fmla="*/ 0 h 114"/>
                    <a:gd name="T28" fmla="*/ 10 w 101"/>
                    <a:gd name="T29" fmla="*/ 0 h 114"/>
                    <a:gd name="T30" fmla="*/ 0 w 101"/>
                    <a:gd name="T31" fmla="*/ 10 h 114"/>
                    <a:gd name="T32" fmla="*/ 0 w 101"/>
                    <a:gd name="T33" fmla="*/ 55 h 114"/>
                    <a:gd name="T34" fmla="*/ 10 w 101"/>
                    <a:gd name="T35" fmla="*/ 65 h 114"/>
                    <a:gd name="T36" fmla="*/ 10 w 101"/>
                    <a:gd name="T37" fmla="*/ 104 h 114"/>
                    <a:gd name="T38" fmla="*/ 20 w 101"/>
                    <a:gd name="T39" fmla="*/ 114 h 114"/>
                    <a:gd name="T40" fmla="*/ 31 w 101"/>
                    <a:gd name="T41" fmla="*/ 106 h 114"/>
                    <a:gd name="T42" fmla="*/ 41 w 101"/>
                    <a:gd name="T43" fmla="*/ 114 h 114"/>
                    <a:gd name="T44" fmla="*/ 51 w 101"/>
                    <a:gd name="T45" fmla="*/ 104 h 114"/>
                    <a:gd name="T46" fmla="*/ 51 w 101"/>
                    <a:gd name="T47" fmla="*/ 21 h 114"/>
                    <a:gd name="T48" fmla="*/ 91 w 101"/>
                    <a:gd name="T49" fmla="*/ 21 h 114"/>
                    <a:gd name="T50" fmla="*/ 101 w 101"/>
                    <a:gd name="T51" fmla="*/ 10 h 114"/>
                    <a:gd name="T52" fmla="*/ 91 w 101"/>
                    <a:gd name="T5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1" h="114">
                      <a:moveTo>
                        <a:pt x="91" y="0"/>
                      </a:moveTo>
                      <a:cubicBezTo>
                        <a:pt x="44" y="0"/>
                        <a:pt x="44" y="0"/>
                        <a:pt x="44" y="0"/>
                      </a:cubicBezTo>
                      <a:cubicBezTo>
                        <a:pt x="41" y="14"/>
                        <a:pt x="41" y="14"/>
                        <a:pt x="41" y="14"/>
                      </a:cubicBezTo>
                      <a:cubicBezTo>
                        <a:pt x="39" y="27"/>
                        <a:pt x="39" y="27"/>
                        <a:pt x="39" y="27"/>
                      </a:cubicBezTo>
                      <a:cubicBezTo>
                        <a:pt x="36" y="27"/>
                        <a:pt x="36" y="27"/>
                        <a:pt x="36" y="27"/>
                      </a:cubicBezTo>
                      <a:cubicBezTo>
                        <a:pt x="35" y="7"/>
                        <a:pt x="35" y="7"/>
                        <a:pt x="35" y="7"/>
                      </a:cubicBezTo>
                      <a:cubicBezTo>
                        <a:pt x="37" y="0"/>
                        <a:pt x="37" y="0"/>
                        <a:pt x="37" y="0"/>
                      </a:cubicBezTo>
                      <a:cubicBezTo>
                        <a:pt x="24" y="0"/>
                        <a:pt x="24" y="0"/>
                        <a:pt x="24" y="0"/>
                      </a:cubicBezTo>
                      <a:cubicBezTo>
                        <a:pt x="27" y="7"/>
                        <a:pt x="27" y="7"/>
                        <a:pt x="27" y="7"/>
                      </a:cubicBezTo>
                      <a:cubicBezTo>
                        <a:pt x="25" y="27"/>
                        <a:pt x="25" y="27"/>
                        <a:pt x="25" y="27"/>
                      </a:cubicBezTo>
                      <a:cubicBezTo>
                        <a:pt x="22" y="27"/>
                        <a:pt x="22" y="27"/>
                        <a:pt x="22" y="27"/>
                      </a:cubicBezTo>
                      <a:cubicBezTo>
                        <a:pt x="20" y="17"/>
                        <a:pt x="20" y="17"/>
                        <a:pt x="20" y="17"/>
                      </a:cubicBezTo>
                      <a:cubicBezTo>
                        <a:pt x="18" y="4"/>
                        <a:pt x="18" y="4"/>
                        <a:pt x="18" y="4"/>
                      </a:cubicBezTo>
                      <a:cubicBezTo>
                        <a:pt x="18" y="0"/>
                        <a:pt x="18" y="0"/>
                        <a:pt x="18" y="0"/>
                      </a:cubicBezTo>
                      <a:cubicBezTo>
                        <a:pt x="10" y="0"/>
                        <a:pt x="10" y="0"/>
                        <a:pt x="10" y="0"/>
                      </a:cubicBezTo>
                      <a:cubicBezTo>
                        <a:pt x="4" y="0"/>
                        <a:pt x="0" y="5"/>
                        <a:pt x="0" y="10"/>
                      </a:cubicBezTo>
                      <a:cubicBezTo>
                        <a:pt x="0" y="55"/>
                        <a:pt x="0" y="55"/>
                        <a:pt x="0" y="55"/>
                      </a:cubicBezTo>
                      <a:cubicBezTo>
                        <a:pt x="0" y="60"/>
                        <a:pt x="4" y="65"/>
                        <a:pt x="10" y="65"/>
                      </a:cubicBezTo>
                      <a:cubicBezTo>
                        <a:pt x="10" y="104"/>
                        <a:pt x="10" y="104"/>
                        <a:pt x="10" y="104"/>
                      </a:cubicBezTo>
                      <a:cubicBezTo>
                        <a:pt x="10" y="110"/>
                        <a:pt x="15" y="114"/>
                        <a:pt x="20" y="114"/>
                      </a:cubicBezTo>
                      <a:cubicBezTo>
                        <a:pt x="25" y="114"/>
                        <a:pt x="30" y="111"/>
                        <a:pt x="31" y="106"/>
                      </a:cubicBezTo>
                      <a:cubicBezTo>
                        <a:pt x="31" y="111"/>
                        <a:pt x="36" y="114"/>
                        <a:pt x="41" y="114"/>
                      </a:cubicBezTo>
                      <a:cubicBezTo>
                        <a:pt x="47" y="114"/>
                        <a:pt x="51" y="110"/>
                        <a:pt x="51" y="104"/>
                      </a:cubicBezTo>
                      <a:cubicBezTo>
                        <a:pt x="51" y="21"/>
                        <a:pt x="51" y="21"/>
                        <a:pt x="51" y="21"/>
                      </a:cubicBezTo>
                      <a:cubicBezTo>
                        <a:pt x="91" y="21"/>
                        <a:pt x="91" y="21"/>
                        <a:pt x="91" y="21"/>
                      </a:cubicBezTo>
                      <a:cubicBezTo>
                        <a:pt x="97" y="21"/>
                        <a:pt x="101" y="16"/>
                        <a:pt x="101" y="10"/>
                      </a:cubicBezTo>
                      <a:cubicBezTo>
                        <a:pt x="101" y="5"/>
                        <a:pt x="97" y="0"/>
                        <a:pt x="91"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72" name="Freeform 263">
                  <a:extLst>
                    <a:ext uri="{FF2B5EF4-FFF2-40B4-BE49-F238E27FC236}">
                      <a16:creationId xmlns:a16="http://schemas.microsoft.com/office/drawing/2014/main" id="{661A5997-FDA0-4494-9941-1F4DAECE0929}"/>
                    </a:ext>
                  </a:extLst>
                </p:cNvPr>
                <p:cNvSpPr>
                  <a:spLocks/>
                </p:cNvSpPr>
                <p:nvPr/>
              </p:nvSpPr>
              <p:spPr bwMode="auto">
                <a:xfrm>
                  <a:off x="1404938" y="2465388"/>
                  <a:ext cx="212725" cy="160338"/>
                </a:xfrm>
                <a:custGeom>
                  <a:avLst/>
                  <a:gdLst>
                    <a:gd name="T0" fmla="*/ 64 w 66"/>
                    <a:gd name="T1" fmla="*/ 40 h 50"/>
                    <a:gd name="T2" fmla="*/ 64 w 66"/>
                    <a:gd name="T3" fmla="*/ 39 h 50"/>
                    <a:gd name="T4" fmla="*/ 39 w 66"/>
                    <a:gd name="T5" fmla="*/ 15 h 50"/>
                    <a:gd name="T6" fmla="*/ 39 w 66"/>
                    <a:gd name="T7" fmla="*/ 0 h 50"/>
                    <a:gd name="T8" fmla="*/ 27 w 66"/>
                    <a:gd name="T9" fmla="*/ 0 h 50"/>
                    <a:gd name="T10" fmla="*/ 27 w 66"/>
                    <a:gd name="T11" fmla="*/ 15 h 50"/>
                    <a:gd name="T12" fmla="*/ 2 w 66"/>
                    <a:gd name="T13" fmla="*/ 39 h 50"/>
                    <a:gd name="T14" fmla="*/ 2 w 66"/>
                    <a:gd name="T15" fmla="*/ 40 h 50"/>
                    <a:gd name="T16" fmla="*/ 2 w 66"/>
                    <a:gd name="T17" fmla="*/ 48 h 50"/>
                    <a:gd name="T18" fmla="*/ 11 w 66"/>
                    <a:gd name="T19" fmla="*/ 48 h 50"/>
                    <a:gd name="T20" fmla="*/ 27 w 66"/>
                    <a:gd name="T21" fmla="*/ 31 h 50"/>
                    <a:gd name="T22" fmla="*/ 27 w 66"/>
                    <a:gd name="T23" fmla="*/ 44 h 50"/>
                    <a:gd name="T24" fmla="*/ 33 w 66"/>
                    <a:gd name="T25" fmla="*/ 50 h 50"/>
                    <a:gd name="T26" fmla="*/ 39 w 66"/>
                    <a:gd name="T27" fmla="*/ 44 h 50"/>
                    <a:gd name="T28" fmla="*/ 39 w 66"/>
                    <a:gd name="T29" fmla="*/ 44 h 50"/>
                    <a:gd name="T30" fmla="*/ 39 w 66"/>
                    <a:gd name="T31" fmla="*/ 31 h 50"/>
                    <a:gd name="T32" fmla="*/ 55 w 66"/>
                    <a:gd name="T33" fmla="*/ 48 h 50"/>
                    <a:gd name="T34" fmla="*/ 64 w 66"/>
                    <a:gd name="T35" fmla="*/ 48 h 50"/>
                    <a:gd name="T36" fmla="*/ 64 w 66"/>
                    <a:gd name="T37"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50">
                      <a:moveTo>
                        <a:pt x="64" y="40"/>
                      </a:moveTo>
                      <a:cubicBezTo>
                        <a:pt x="64" y="39"/>
                        <a:pt x="64" y="39"/>
                        <a:pt x="64" y="39"/>
                      </a:cubicBezTo>
                      <a:cubicBezTo>
                        <a:pt x="39" y="15"/>
                        <a:pt x="39" y="15"/>
                        <a:pt x="39" y="15"/>
                      </a:cubicBezTo>
                      <a:cubicBezTo>
                        <a:pt x="39" y="0"/>
                        <a:pt x="39" y="0"/>
                        <a:pt x="39" y="0"/>
                      </a:cubicBezTo>
                      <a:cubicBezTo>
                        <a:pt x="27" y="0"/>
                        <a:pt x="27" y="0"/>
                        <a:pt x="27" y="0"/>
                      </a:cubicBezTo>
                      <a:cubicBezTo>
                        <a:pt x="27" y="15"/>
                        <a:pt x="27" y="15"/>
                        <a:pt x="27" y="15"/>
                      </a:cubicBezTo>
                      <a:cubicBezTo>
                        <a:pt x="2" y="39"/>
                        <a:pt x="2" y="39"/>
                        <a:pt x="2" y="39"/>
                      </a:cubicBezTo>
                      <a:cubicBezTo>
                        <a:pt x="2" y="40"/>
                        <a:pt x="2" y="40"/>
                        <a:pt x="2" y="40"/>
                      </a:cubicBezTo>
                      <a:cubicBezTo>
                        <a:pt x="0" y="42"/>
                        <a:pt x="0" y="45"/>
                        <a:pt x="2" y="48"/>
                      </a:cubicBezTo>
                      <a:cubicBezTo>
                        <a:pt x="5" y="50"/>
                        <a:pt x="8" y="50"/>
                        <a:pt x="11" y="48"/>
                      </a:cubicBezTo>
                      <a:cubicBezTo>
                        <a:pt x="27" y="31"/>
                        <a:pt x="27" y="31"/>
                        <a:pt x="27" y="31"/>
                      </a:cubicBezTo>
                      <a:cubicBezTo>
                        <a:pt x="27" y="44"/>
                        <a:pt x="27" y="44"/>
                        <a:pt x="27" y="44"/>
                      </a:cubicBezTo>
                      <a:cubicBezTo>
                        <a:pt x="27" y="48"/>
                        <a:pt x="30" y="50"/>
                        <a:pt x="33" y="50"/>
                      </a:cubicBezTo>
                      <a:cubicBezTo>
                        <a:pt x="36" y="50"/>
                        <a:pt x="39" y="48"/>
                        <a:pt x="39" y="44"/>
                      </a:cubicBezTo>
                      <a:cubicBezTo>
                        <a:pt x="39" y="44"/>
                        <a:pt x="39" y="44"/>
                        <a:pt x="39" y="44"/>
                      </a:cubicBezTo>
                      <a:cubicBezTo>
                        <a:pt x="39" y="31"/>
                        <a:pt x="39" y="31"/>
                        <a:pt x="39" y="31"/>
                      </a:cubicBezTo>
                      <a:cubicBezTo>
                        <a:pt x="55" y="48"/>
                        <a:pt x="55" y="48"/>
                        <a:pt x="55" y="48"/>
                      </a:cubicBezTo>
                      <a:cubicBezTo>
                        <a:pt x="58" y="50"/>
                        <a:pt x="61" y="50"/>
                        <a:pt x="64" y="48"/>
                      </a:cubicBezTo>
                      <a:cubicBezTo>
                        <a:pt x="66" y="45"/>
                        <a:pt x="66" y="42"/>
                        <a:pt x="64" y="4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nvGrpSpPr>
              <p:cNvPr id="73" name="Group 72">
                <a:extLst>
                  <a:ext uri="{FF2B5EF4-FFF2-40B4-BE49-F238E27FC236}">
                    <a16:creationId xmlns:a16="http://schemas.microsoft.com/office/drawing/2014/main" id="{6E38145C-62F6-4DE3-BA57-47D5BE20501F}"/>
                  </a:ext>
                </a:extLst>
              </p:cNvPr>
              <p:cNvGrpSpPr/>
              <p:nvPr/>
            </p:nvGrpSpPr>
            <p:grpSpPr>
              <a:xfrm>
                <a:off x="5323186" y="3776366"/>
                <a:ext cx="509334" cy="508559"/>
                <a:chOff x="10506076" y="4991101"/>
                <a:chExt cx="725488" cy="725488"/>
              </a:xfrm>
              <a:solidFill>
                <a:schemeClr val="bg1"/>
              </a:solidFill>
            </p:grpSpPr>
            <p:sp>
              <p:nvSpPr>
                <p:cNvPr id="74" name="Freeform 266">
                  <a:extLst>
                    <a:ext uri="{FF2B5EF4-FFF2-40B4-BE49-F238E27FC236}">
                      <a16:creationId xmlns:a16="http://schemas.microsoft.com/office/drawing/2014/main" id="{CF56CC8A-42F2-437B-A33E-FA8A3C14D5E8}"/>
                    </a:ext>
                  </a:extLst>
                </p:cNvPr>
                <p:cNvSpPr>
                  <a:spLocks noEditPoints="1"/>
                </p:cNvSpPr>
                <p:nvPr/>
              </p:nvSpPr>
              <p:spPr bwMode="auto">
                <a:xfrm>
                  <a:off x="10506076" y="4991101"/>
                  <a:ext cx="725488" cy="725488"/>
                </a:xfrm>
                <a:custGeom>
                  <a:avLst/>
                  <a:gdLst>
                    <a:gd name="T0" fmla="*/ 113 w 226"/>
                    <a:gd name="T1" fmla="*/ 173 h 226"/>
                    <a:gd name="T2" fmla="*/ 53 w 226"/>
                    <a:gd name="T3" fmla="*/ 113 h 226"/>
                    <a:gd name="T4" fmla="*/ 113 w 226"/>
                    <a:gd name="T5" fmla="*/ 53 h 226"/>
                    <a:gd name="T6" fmla="*/ 173 w 226"/>
                    <a:gd name="T7" fmla="*/ 113 h 226"/>
                    <a:gd name="T8" fmla="*/ 113 w 226"/>
                    <a:gd name="T9" fmla="*/ 173 h 226"/>
                    <a:gd name="T10" fmla="*/ 225 w 226"/>
                    <a:gd name="T11" fmla="*/ 129 h 226"/>
                    <a:gd name="T12" fmla="*/ 226 w 226"/>
                    <a:gd name="T13" fmla="*/ 113 h 226"/>
                    <a:gd name="T14" fmla="*/ 225 w 226"/>
                    <a:gd name="T15" fmla="*/ 98 h 226"/>
                    <a:gd name="T16" fmla="*/ 198 w 226"/>
                    <a:gd name="T17" fmla="*/ 92 h 226"/>
                    <a:gd name="T18" fmla="*/ 189 w 226"/>
                    <a:gd name="T19" fmla="*/ 68 h 226"/>
                    <a:gd name="T20" fmla="*/ 203 w 226"/>
                    <a:gd name="T21" fmla="*/ 45 h 226"/>
                    <a:gd name="T22" fmla="*/ 181 w 226"/>
                    <a:gd name="T23" fmla="*/ 23 h 226"/>
                    <a:gd name="T24" fmla="*/ 158 w 226"/>
                    <a:gd name="T25" fmla="*/ 37 h 226"/>
                    <a:gd name="T26" fmla="*/ 135 w 226"/>
                    <a:gd name="T27" fmla="*/ 28 h 226"/>
                    <a:gd name="T28" fmla="*/ 129 w 226"/>
                    <a:gd name="T29" fmla="*/ 1 h 226"/>
                    <a:gd name="T30" fmla="*/ 113 w 226"/>
                    <a:gd name="T31" fmla="*/ 0 h 226"/>
                    <a:gd name="T32" fmla="*/ 97 w 226"/>
                    <a:gd name="T33" fmla="*/ 1 h 226"/>
                    <a:gd name="T34" fmla="*/ 91 w 226"/>
                    <a:gd name="T35" fmla="*/ 28 h 226"/>
                    <a:gd name="T36" fmla="*/ 68 w 226"/>
                    <a:gd name="T37" fmla="*/ 37 h 226"/>
                    <a:gd name="T38" fmla="*/ 45 w 226"/>
                    <a:gd name="T39" fmla="*/ 23 h 226"/>
                    <a:gd name="T40" fmla="*/ 23 w 226"/>
                    <a:gd name="T41" fmla="*/ 45 h 226"/>
                    <a:gd name="T42" fmla="*/ 37 w 226"/>
                    <a:gd name="T43" fmla="*/ 68 h 226"/>
                    <a:gd name="T44" fmla="*/ 28 w 226"/>
                    <a:gd name="T45" fmla="*/ 92 h 226"/>
                    <a:gd name="T46" fmla="*/ 1 w 226"/>
                    <a:gd name="T47" fmla="*/ 98 h 226"/>
                    <a:gd name="T48" fmla="*/ 0 w 226"/>
                    <a:gd name="T49" fmla="*/ 113 h 226"/>
                    <a:gd name="T50" fmla="*/ 1 w 226"/>
                    <a:gd name="T51" fmla="*/ 129 h 226"/>
                    <a:gd name="T52" fmla="*/ 28 w 226"/>
                    <a:gd name="T53" fmla="*/ 135 h 226"/>
                    <a:gd name="T54" fmla="*/ 37 w 226"/>
                    <a:gd name="T55" fmla="*/ 158 h 226"/>
                    <a:gd name="T56" fmla="*/ 23 w 226"/>
                    <a:gd name="T57" fmla="*/ 181 h 226"/>
                    <a:gd name="T58" fmla="*/ 45 w 226"/>
                    <a:gd name="T59" fmla="*/ 204 h 226"/>
                    <a:gd name="T60" fmla="*/ 68 w 226"/>
                    <a:gd name="T61" fmla="*/ 189 h 226"/>
                    <a:gd name="T62" fmla="*/ 91 w 226"/>
                    <a:gd name="T63" fmla="*/ 199 h 226"/>
                    <a:gd name="T64" fmla="*/ 97 w 226"/>
                    <a:gd name="T65" fmla="*/ 225 h 226"/>
                    <a:gd name="T66" fmla="*/ 113 w 226"/>
                    <a:gd name="T67" fmla="*/ 226 h 226"/>
                    <a:gd name="T68" fmla="*/ 129 w 226"/>
                    <a:gd name="T69" fmla="*/ 225 h 226"/>
                    <a:gd name="T70" fmla="*/ 135 w 226"/>
                    <a:gd name="T71" fmla="*/ 199 h 226"/>
                    <a:gd name="T72" fmla="*/ 158 w 226"/>
                    <a:gd name="T73" fmla="*/ 189 h 226"/>
                    <a:gd name="T74" fmla="*/ 181 w 226"/>
                    <a:gd name="T75" fmla="*/ 204 h 226"/>
                    <a:gd name="T76" fmla="*/ 203 w 226"/>
                    <a:gd name="T77" fmla="*/ 181 h 226"/>
                    <a:gd name="T78" fmla="*/ 189 w 226"/>
                    <a:gd name="T79" fmla="*/ 158 h 226"/>
                    <a:gd name="T80" fmla="*/ 198 w 226"/>
                    <a:gd name="T81" fmla="*/ 135 h 226"/>
                    <a:gd name="T82" fmla="*/ 225 w 226"/>
                    <a:gd name="T83" fmla="*/ 12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226">
                      <a:moveTo>
                        <a:pt x="113" y="173"/>
                      </a:moveTo>
                      <a:cubicBezTo>
                        <a:pt x="80" y="173"/>
                        <a:pt x="53" y="146"/>
                        <a:pt x="53" y="113"/>
                      </a:cubicBezTo>
                      <a:cubicBezTo>
                        <a:pt x="53" y="80"/>
                        <a:pt x="80" y="53"/>
                        <a:pt x="113" y="53"/>
                      </a:cubicBezTo>
                      <a:cubicBezTo>
                        <a:pt x="146" y="53"/>
                        <a:pt x="173" y="80"/>
                        <a:pt x="173" y="113"/>
                      </a:cubicBezTo>
                      <a:cubicBezTo>
                        <a:pt x="173" y="146"/>
                        <a:pt x="146" y="173"/>
                        <a:pt x="113" y="173"/>
                      </a:cubicBezTo>
                      <a:close/>
                      <a:moveTo>
                        <a:pt x="225" y="129"/>
                      </a:moveTo>
                      <a:cubicBezTo>
                        <a:pt x="226" y="124"/>
                        <a:pt x="226" y="119"/>
                        <a:pt x="226" y="113"/>
                      </a:cubicBezTo>
                      <a:cubicBezTo>
                        <a:pt x="226" y="108"/>
                        <a:pt x="226" y="103"/>
                        <a:pt x="225" y="98"/>
                      </a:cubicBezTo>
                      <a:cubicBezTo>
                        <a:pt x="198" y="92"/>
                        <a:pt x="198" y="92"/>
                        <a:pt x="198" y="92"/>
                      </a:cubicBezTo>
                      <a:cubicBezTo>
                        <a:pt x="196" y="83"/>
                        <a:pt x="193" y="75"/>
                        <a:pt x="189" y="68"/>
                      </a:cubicBezTo>
                      <a:cubicBezTo>
                        <a:pt x="203" y="45"/>
                        <a:pt x="203" y="45"/>
                        <a:pt x="203" y="45"/>
                      </a:cubicBezTo>
                      <a:cubicBezTo>
                        <a:pt x="197" y="37"/>
                        <a:pt x="189" y="29"/>
                        <a:pt x="181" y="23"/>
                      </a:cubicBezTo>
                      <a:cubicBezTo>
                        <a:pt x="158" y="37"/>
                        <a:pt x="158" y="37"/>
                        <a:pt x="158" y="37"/>
                      </a:cubicBezTo>
                      <a:cubicBezTo>
                        <a:pt x="151" y="33"/>
                        <a:pt x="143" y="30"/>
                        <a:pt x="135" y="28"/>
                      </a:cubicBezTo>
                      <a:cubicBezTo>
                        <a:pt x="129" y="1"/>
                        <a:pt x="129" y="1"/>
                        <a:pt x="129" y="1"/>
                      </a:cubicBezTo>
                      <a:cubicBezTo>
                        <a:pt x="124" y="1"/>
                        <a:pt x="118" y="0"/>
                        <a:pt x="113" y="0"/>
                      </a:cubicBezTo>
                      <a:cubicBezTo>
                        <a:pt x="108" y="0"/>
                        <a:pt x="102" y="1"/>
                        <a:pt x="97" y="1"/>
                      </a:cubicBezTo>
                      <a:cubicBezTo>
                        <a:pt x="91" y="28"/>
                        <a:pt x="91" y="28"/>
                        <a:pt x="91" y="28"/>
                      </a:cubicBezTo>
                      <a:cubicBezTo>
                        <a:pt x="83" y="30"/>
                        <a:pt x="75" y="33"/>
                        <a:pt x="68" y="37"/>
                      </a:cubicBezTo>
                      <a:cubicBezTo>
                        <a:pt x="45" y="23"/>
                        <a:pt x="45" y="23"/>
                        <a:pt x="45" y="23"/>
                      </a:cubicBezTo>
                      <a:cubicBezTo>
                        <a:pt x="37" y="29"/>
                        <a:pt x="29" y="37"/>
                        <a:pt x="23" y="45"/>
                      </a:cubicBezTo>
                      <a:cubicBezTo>
                        <a:pt x="37" y="68"/>
                        <a:pt x="37" y="68"/>
                        <a:pt x="37" y="68"/>
                      </a:cubicBezTo>
                      <a:cubicBezTo>
                        <a:pt x="33" y="75"/>
                        <a:pt x="30" y="83"/>
                        <a:pt x="28" y="92"/>
                      </a:cubicBezTo>
                      <a:cubicBezTo>
                        <a:pt x="1" y="98"/>
                        <a:pt x="1" y="98"/>
                        <a:pt x="1" y="98"/>
                      </a:cubicBezTo>
                      <a:cubicBezTo>
                        <a:pt x="0" y="103"/>
                        <a:pt x="0" y="108"/>
                        <a:pt x="0" y="113"/>
                      </a:cubicBezTo>
                      <a:cubicBezTo>
                        <a:pt x="0" y="119"/>
                        <a:pt x="0" y="124"/>
                        <a:pt x="1" y="129"/>
                      </a:cubicBezTo>
                      <a:cubicBezTo>
                        <a:pt x="28" y="135"/>
                        <a:pt x="28" y="135"/>
                        <a:pt x="28" y="135"/>
                      </a:cubicBezTo>
                      <a:cubicBezTo>
                        <a:pt x="30" y="143"/>
                        <a:pt x="33" y="151"/>
                        <a:pt x="37" y="158"/>
                      </a:cubicBezTo>
                      <a:cubicBezTo>
                        <a:pt x="23" y="181"/>
                        <a:pt x="23" y="181"/>
                        <a:pt x="23" y="181"/>
                      </a:cubicBezTo>
                      <a:cubicBezTo>
                        <a:pt x="29" y="190"/>
                        <a:pt x="37" y="197"/>
                        <a:pt x="45" y="204"/>
                      </a:cubicBezTo>
                      <a:cubicBezTo>
                        <a:pt x="68" y="189"/>
                        <a:pt x="68" y="189"/>
                        <a:pt x="68" y="189"/>
                      </a:cubicBezTo>
                      <a:cubicBezTo>
                        <a:pt x="75" y="193"/>
                        <a:pt x="83" y="197"/>
                        <a:pt x="91" y="199"/>
                      </a:cubicBezTo>
                      <a:cubicBezTo>
                        <a:pt x="97" y="225"/>
                        <a:pt x="97" y="225"/>
                        <a:pt x="97" y="225"/>
                      </a:cubicBezTo>
                      <a:cubicBezTo>
                        <a:pt x="102" y="226"/>
                        <a:pt x="108" y="226"/>
                        <a:pt x="113" y="226"/>
                      </a:cubicBezTo>
                      <a:cubicBezTo>
                        <a:pt x="118" y="226"/>
                        <a:pt x="124" y="226"/>
                        <a:pt x="129" y="225"/>
                      </a:cubicBezTo>
                      <a:cubicBezTo>
                        <a:pt x="135" y="199"/>
                        <a:pt x="135" y="199"/>
                        <a:pt x="135" y="199"/>
                      </a:cubicBezTo>
                      <a:cubicBezTo>
                        <a:pt x="143" y="197"/>
                        <a:pt x="151" y="193"/>
                        <a:pt x="158" y="189"/>
                      </a:cubicBezTo>
                      <a:cubicBezTo>
                        <a:pt x="181" y="204"/>
                        <a:pt x="181" y="204"/>
                        <a:pt x="181" y="204"/>
                      </a:cubicBezTo>
                      <a:cubicBezTo>
                        <a:pt x="189" y="197"/>
                        <a:pt x="197" y="190"/>
                        <a:pt x="203" y="181"/>
                      </a:cubicBezTo>
                      <a:cubicBezTo>
                        <a:pt x="189" y="158"/>
                        <a:pt x="189" y="158"/>
                        <a:pt x="189" y="158"/>
                      </a:cubicBezTo>
                      <a:cubicBezTo>
                        <a:pt x="193" y="151"/>
                        <a:pt x="196" y="143"/>
                        <a:pt x="198" y="135"/>
                      </a:cubicBezTo>
                      <a:cubicBezTo>
                        <a:pt x="225" y="129"/>
                        <a:pt x="225" y="129"/>
                        <a:pt x="225"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5" name="Freeform 267">
                  <a:extLst>
                    <a:ext uri="{FF2B5EF4-FFF2-40B4-BE49-F238E27FC236}">
                      <a16:creationId xmlns:a16="http://schemas.microsoft.com/office/drawing/2014/main" id="{AE3FD87E-2AD4-44E9-AA5B-A732A18FF1A2}"/>
                    </a:ext>
                  </a:extLst>
                </p:cNvPr>
                <p:cNvSpPr>
                  <a:spLocks noEditPoints="1"/>
                </p:cNvSpPr>
                <p:nvPr/>
              </p:nvSpPr>
              <p:spPr bwMode="auto">
                <a:xfrm>
                  <a:off x="10737851" y="5222876"/>
                  <a:ext cx="261938" cy="261938"/>
                </a:xfrm>
                <a:custGeom>
                  <a:avLst/>
                  <a:gdLst>
                    <a:gd name="T0" fmla="*/ 41 w 82"/>
                    <a:gd name="T1" fmla="*/ 17 h 82"/>
                    <a:gd name="T2" fmla="*/ 17 w 82"/>
                    <a:gd name="T3" fmla="*/ 41 h 82"/>
                    <a:gd name="T4" fmla="*/ 41 w 82"/>
                    <a:gd name="T5" fmla="*/ 65 h 82"/>
                    <a:gd name="T6" fmla="*/ 65 w 82"/>
                    <a:gd name="T7" fmla="*/ 41 h 82"/>
                    <a:gd name="T8" fmla="*/ 41 w 82"/>
                    <a:gd name="T9" fmla="*/ 17 h 82"/>
                    <a:gd name="T10" fmla="*/ 41 w 82"/>
                    <a:gd name="T11" fmla="*/ 82 h 82"/>
                    <a:gd name="T12" fmla="*/ 0 w 82"/>
                    <a:gd name="T13" fmla="*/ 41 h 82"/>
                    <a:gd name="T14" fmla="*/ 41 w 82"/>
                    <a:gd name="T15" fmla="*/ 0 h 82"/>
                    <a:gd name="T16" fmla="*/ 82 w 82"/>
                    <a:gd name="T17" fmla="*/ 41 h 82"/>
                    <a:gd name="T18" fmla="*/ 41 w 8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17"/>
                      </a:moveTo>
                      <a:cubicBezTo>
                        <a:pt x="28" y="17"/>
                        <a:pt x="17" y="28"/>
                        <a:pt x="17" y="41"/>
                      </a:cubicBezTo>
                      <a:cubicBezTo>
                        <a:pt x="17" y="54"/>
                        <a:pt x="28" y="65"/>
                        <a:pt x="41" y="65"/>
                      </a:cubicBezTo>
                      <a:cubicBezTo>
                        <a:pt x="54" y="65"/>
                        <a:pt x="65" y="54"/>
                        <a:pt x="65" y="41"/>
                      </a:cubicBezTo>
                      <a:cubicBezTo>
                        <a:pt x="65" y="28"/>
                        <a:pt x="54" y="17"/>
                        <a:pt x="41" y="17"/>
                      </a:cubicBezTo>
                      <a:close/>
                      <a:moveTo>
                        <a:pt x="41" y="82"/>
                      </a:moveTo>
                      <a:cubicBezTo>
                        <a:pt x="18" y="82"/>
                        <a:pt x="0" y="64"/>
                        <a:pt x="0" y="41"/>
                      </a:cubicBezTo>
                      <a:cubicBezTo>
                        <a:pt x="0" y="19"/>
                        <a:pt x="18" y="0"/>
                        <a:pt x="41" y="0"/>
                      </a:cubicBezTo>
                      <a:cubicBezTo>
                        <a:pt x="64" y="0"/>
                        <a:pt x="82" y="19"/>
                        <a:pt x="82" y="41"/>
                      </a:cubicBezTo>
                      <a:cubicBezTo>
                        <a:pt x="82" y="64"/>
                        <a:pt x="64" y="82"/>
                        <a:pt x="41" y="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76" name="Freeform 37">
                <a:extLst>
                  <a:ext uri="{FF2B5EF4-FFF2-40B4-BE49-F238E27FC236}">
                    <a16:creationId xmlns:a16="http://schemas.microsoft.com/office/drawing/2014/main" id="{1DD06D0F-3033-4C64-BD8B-19BFA116927D}"/>
                  </a:ext>
                </a:extLst>
              </p:cNvPr>
              <p:cNvSpPr>
                <a:spLocks/>
              </p:cNvSpPr>
              <p:nvPr/>
            </p:nvSpPr>
            <p:spPr bwMode="auto">
              <a:xfrm>
                <a:off x="5366349" y="4768604"/>
                <a:ext cx="423006" cy="508559"/>
              </a:xfrm>
              <a:custGeom>
                <a:avLst/>
                <a:gdLst>
                  <a:gd name="T0" fmla="*/ 263 w 263"/>
                  <a:gd name="T1" fmla="*/ 133 h 325"/>
                  <a:gd name="T2" fmla="*/ 263 w 263"/>
                  <a:gd name="T3" fmla="*/ 35 h 325"/>
                  <a:gd name="T4" fmla="*/ 130 w 263"/>
                  <a:gd name="T5" fmla="*/ 0 h 325"/>
                  <a:gd name="T6" fmla="*/ 0 w 263"/>
                  <a:gd name="T7" fmla="*/ 35 h 325"/>
                  <a:gd name="T8" fmla="*/ 0 w 263"/>
                  <a:gd name="T9" fmla="*/ 133 h 325"/>
                  <a:gd name="T10" fmla="*/ 130 w 263"/>
                  <a:gd name="T11" fmla="*/ 325 h 325"/>
                  <a:gd name="T12" fmla="*/ 263 w 263"/>
                  <a:gd name="T13" fmla="*/ 133 h 325"/>
                </a:gdLst>
                <a:ahLst/>
                <a:cxnLst>
                  <a:cxn ang="0">
                    <a:pos x="T0" y="T1"/>
                  </a:cxn>
                  <a:cxn ang="0">
                    <a:pos x="T2" y="T3"/>
                  </a:cxn>
                  <a:cxn ang="0">
                    <a:pos x="T4" y="T5"/>
                  </a:cxn>
                  <a:cxn ang="0">
                    <a:pos x="T6" y="T7"/>
                  </a:cxn>
                  <a:cxn ang="0">
                    <a:pos x="T8" y="T9"/>
                  </a:cxn>
                  <a:cxn ang="0">
                    <a:pos x="T10" y="T11"/>
                  </a:cxn>
                  <a:cxn ang="0">
                    <a:pos x="T12" y="T13"/>
                  </a:cxn>
                </a:cxnLst>
                <a:rect l="0" t="0" r="r" b="b"/>
                <a:pathLst>
                  <a:path w="263" h="325">
                    <a:moveTo>
                      <a:pt x="263" y="133"/>
                    </a:moveTo>
                    <a:cubicBezTo>
                      <a:pt x="263" y="35"/>
                      <a:pt x="263" y="35"/>
                      <a:pt x="263" y="35"/>
                    </a:cubicBezTo>
                    <a:cubicBezTo>
                      <a:pt x="170" y="35"/>
                      <a:pt x="130" y="0"/>
                      <a:pt x="130" y="0"/>
                    </a:cubicBezTo>
                    <a:cubicBezTo>
                      <a:pt x="130" y="0"/>
                      <a:pt x="94" y="35"/>
                      <a:pt x="0" y="35"/>
                    </a:cubicBezTo>
                    <a:cubicBezTo>
                      <a:pt x="0" y="133"/>
                      <a:pt x="0" y="133"/>
                      <a:pt x="0" y="133"/>
                    </a:cubicBezTo>
                    <a:cubicBezTo>
                      <a:pt x="0" y="231"/>
                      <a:pt x="49" y="285"/>
                      <a:pt x="130" y="325"/>
                    </a:cubicBezTo>
                    <a:cubicBezTo>
                      <a:pt x="214" y="285"/>
                      <a:pt x="263" y="231"/>
                      <a:pt x="263" y="133"/>
                    </a:cubicBezTo>
                    <a:close/>
                  </a:path>
                </a:pathLst>
              </a:custGeom>
              <a:solidFill>
                <a:schemeClr val="bg1"/>
              </a:solidFill>
              <a:ln>
                <a:solidFill>
                  <a:schemeClr val="bg1">
                    <a:lumMod val="95000"/>
                  </a:schemeClr>
                </a:solidFill>
              </a:ln>
            </p:spPr>
            <p:txBody>
              <a:bodyPr vert="horz" wrap="square" lIns="68580" tIns="34290" rIns="68580" bIns="34290" numCol="1" anchor="t" anchorCtr="0" compatLnSpc="1">
                <a:prstTxWarp prst="textNoShape">
                  <a:avLst/>
                </a:prstTxWarp>
              </a:bodyPr>
              <a:lstStyle/>
              <a:p>
                <a:endParaRPr lang="en-US" sz="1350"/>
              </a:p>
            </p:txBody>
          </p:sp>
          <p:grpSp>
            <p:nvGrpSpPr>
              <p:cNvPr id="77" name="Group 76">
                <a:extLst>
                  <a:ext uri="{FF2B5EF4-FFF2-40B4-BE49-F238E27FC236}">
                    <a16:creationId xmlns:a16="http://schemas.microsoft.com/office/drawing/2014/main" id="{F4A2D142-72B6-4825-92D6-E8DF29C7C590}"/>
                  </a:ext>
                </a:extLst>
              </p:cNvPr>
              <p:cNvGrpSpPr/>
              <p:nvPr/>
            </p:nvGrpSpPr>
            <p:grpSpPr>
              <a:xfrm>
                <a:off x="4332490" y="5325426"/>
                <a:ext cx="543865" cy="456841"/>
                <a:chOff x="3925888" y="1825625"/>
                <a:chExt cx="1258888" cy="758825"/>
              </a:xfrm>
              <a:solidFill>
                <a:schemeClr val="bg1"/>
              </a:solidFill>
            </p:grpSpPr>
            <p:sp>
              <p:nvSpPr>
                <p:cNvPr id="78" name="Freeform 26">
                  <a:extLst>
                    <a:ext uri="{FF2B5EF4-FFF2-40B4-BE49-F238E27FC236}">
                      <a16:creationId xmlns:a16="http://schemas.microsoft.com/office/drawing/2014/main" id="{64D466E6-2D60-40D3-B082-6B30EBF1E663}"/>
                    </a:ext>
                  </a:extLst>
                </p:cNvPr>
                <p:cNvSpPr>
                  <a:spLocks noEditPoints="1"/>
                </p:cNvSpPr>
                <p:nvPr/>
              </p:nvSpPr>
              <p:spPr bwMode="auto">
                <a:xfrm>
                  <a:off x="3925888" y="1825625"/>
                  <a:ext cx="1258888" cy="758825"/>
                </a:xfrm>
                <a:custGeom>
                  <a:avLst/>
                  <a:gdLst>
                    <a:gd name="T0" fmla="*/ 516 w 527"/>
                    <a:gd name="T1" fmla="*/ 0 h 380"/>
                    <a:gd name="T2" fmla="*/ 11 w 527"/>
                    <a:gd name="T3" fmla="*/ 0 h 380"/>
                    <a:gd name="T4" fmla="*/ 0 w 527"/>
                    <a:gd name="T5" fmla="*/ 11 h 380"/>
                    <a:gd name="T6" fmla="*/ 0 w 527"/>
                    <a:gd name="T7" fmla="*/ 369 h 380"/>
                    <a:gd name="T8" fmla="*/ 11 w 527"/>
                    <a:gd name="T9" fmla="*/ 380 h 380"/>
                    <a:gd name="T10" fmla="*/ 516 w 527"/>
                    <a:gd name="T11" fmla="*/ 380 h 380"/>
                    <a:gd name="T12" fmla="*/ 527 w 527"/>
                    <a:gd name="T13" fmla="*/ 369 h 380"/>
                    <a:gd name="T14" fmla="*/ 527 w 527"/>
                    <a:gd name="T15" fmla="*/ 11 h 380"/>
                    <a:gd name="T16" fmla="*/ 516 w 527"/>
                    <a:gd name="T17" fmla="*/ 0 h 380"/>
                    <a:gd name="T18" fmla="*/ 501 w 527"/>
                    <a:gd name="T19" fmla="*/ 354 h 380"/>
                    <a:gd name="T20" fmla="*/ 26 w 527"/>
                    <a:gd name="T21" fmla="*/ 354 h 380"/>
                    <a:gd name="T22" fmla="*/ 26 w 527"/>
                    <a:gd name="T23" fmla="*/ 26 h 380"/>
                    <a:gd name="T24" fmla="*/ 501 w 527"/>
                    <a:gd name="T25" fmla="*/ 26 h 380"/>
                    <a:gd name="T26" fmla="*/ 501 w 527"/>
                    <a:gd name="T27" fmla="*/ 35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80">
                      <a:moveTo>
                        <a:pt x="516" y="0"/>
                      </a:moveTo>
                      <a:cubicBezTo>
                        <a:pt x="11" y="0"/>
                        <a:pt x="11" y="0"/>
                        <a:pt x="11" y="0"/>
                      </a:cubicBezTo>
                      <a:cubicBezTo>
                        <a:pt x="5" y="0"/>
                        <a:pt x="0" y="5"/>
                        <a:pt x="0" y="11"/>
                      </a:cubicBezTo>
                      <a:cubicBezTo>
                        <a:pt x="0" y="369"/>
                        <a:pt x="0" y="369"/>
                        <a:pt x="0" y="369"/>
                      </a:cubicBezTo>
                      <a:cubicBezTo>
                        <a:pt x="0" y="375"/>
                        <a:pt x="5" y="380"/>
                        <a:pt x="11" y="380"/>
                      </a:cubicBezTo>
                      <a:cubicBezTo>
                        <a:pt x="516" y="380"/>
                        <a:pt x="516" y="380"/>
                        <a:pt x="516" y="380"/>
                      </a:cubicBezTo>
                      <a:cubicBezTo>
                        <a:pt x="522" y="380"/>
                        <a:pt x="527" y="375"/>
                        <a:pt x="527" y="369"/>
                      </a:cubicBezTo>
                      <a:cubicBezTo>
                        <a:pt x="527" y="11"/>
                        <a:pt x="527" y="11"/>
                        <a:pt x="527" y="11"/>
                      </a:cubicBezTo>
                      <a:cubicBezTo>
                        <a:pt x="527" y="5"/>
                        <a:pt x="522" y="0"/>
                        <a:pt x="516" y="0"/>
                      </a:cubicBezTo>
                      <a:close/>
                      <a:moveTo>
                        <a:pt x="501" y="354"/>
                      </a:moveTo>
                      <a:cubicBezTo>
                        <a:pt x="26" y="354"/>
                        <a:pt x="26" y="354"/>
                        <a:pt x="26" y="354"/>
                      </a:cubicBezTo>
                      <a:cubicBezTo>
                        <a:pt x="26" y="26"/>
                        <a:pt x="26" y="26"/>
                        <a:pt x="26" y="26"/>
                      </a:cubicBezTo>
                      <a:cubicBezTo>
                        <a:pt x="501" y="26"/>
                        <a:pt x="501" y="26"/>
                        <a:pt x="501" y="26"/>
                      </a:cubicBezTo>
                      <a:lnTo>
                        <a:pt x="501" y="354"/>
                      </a:lnTo>
                      <a:close/>
                    </a:path>
                  </a:pathLst>
                </a:custGeom>
                <a:grpFill/>
                <a:ln w="9525">
                  <a:solidFill>
                    <a:schemeClr val="bg1">
                      <a:lumMod val="9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Freeform 27">
                  <a:extLst>
                    <a:ext uri="{FF2B5EF4-FFF2-40B4-BE49-F238E27FC236}">
                      <a16:creationId xmlns:a16="http://schemas.microsoft.com/office/drawing/2014/main" id="{A0DE1191-10F8-4613-B94B-512D97F41AF8}"/>
                    </a:ext>
                  </a:extLst>
                </p:cNvPr>
                <p:cNvSpPr>
                  <a:spLocks/>
                </p:cNvSpPr>
                <p:nvPr/>
              </p:nvSpPr>
              <p:spPr bwMode="auto">
                <a:xfrm>
                  <a:off x="4102100" y="1960563"/>
                  <a:ext cx="877888" cy="466725"/>
                </a:xfrm>
                <a:custGeom>
                  <a:avLst/>
                  <a:gdLst>
                    <a:gd name="T0" fmla="*/ 98 w 553"/>
                    <a:gd name="T1" fmla="*/ 189 h 294"/>
                    <a:gd name="T2" fmla="*/ 259 w 553"/>
                    <a:gd name="T3" fmla="*/ 248 h 294"/>
                    <a:gd name="T4" fmla="*/ 336 w 553"/>
                    <a:gd name="T5" fmla="*/ 145 h 294"/>
                    <a:gd name="T6" fmla="*/ 365 w 553"/>
                    <a:gd name="T7" fmla="*/ 67 h 294"/>
                    <a:gd name="T8" fmla="*/ 437 w 553"/>
                    <a:gd name="T9" fmla="*/ 140 h 294"/>
                    <a:gd name="T10" fmla="*/ 524 w 553"/>
                    <a:gd name="T11" fmla="*/ 58 h 294"/>
                    <a:gd name="T12" fmla="*/ 553 w 553"/>
                    <a:gd name="T13" fmla="*/ 79 h 294"/>
                    <a:gd name="T14" fmla="*/ 548 w 553"/>
                    <a:gd name="T15" fmla="*/ 10 h 294"/>
                    <a:gd name="T16" fmla="*/ 465 w 553"/>
                    <a:gd name="T17" fmla="*/ 15 h 294"/>
                    <a:gd name="T18" fmla="*/ 494 w 553"/>
                    <a:gd name="T19" fmla="*/ 37 h 294"/>
                    <a:gd name="T20" fmla="*/ 438 w 553"/>
                    <a:gd name="T21" fmla="*/ 91 h 294"/>
                    <a:gd name="T22" fmla="*/ 350 w 553"/>
                    <a:gd name="T23" fmla="*/ 0 h 294"/>
                    <a:gd name="T24" fmla="*/ 300 w 553"/>
                    <a:gd name="T25" fmla="*/ 132 h 294"/>
                    <a:gd name="T26" fmla="*/ 244 w 553"/>
                    <a:gd name="T27" fmla="*/ 208 h 294"/>
                    <a:gd name="T28" fmla="*/ 80 w 553"/>
                    <a:gd name="T29" fmla="*/ 147 h 294"/>
                    <a:gd name="T30" fmla="*/ 0 w 553"/>
                    <a:gd name="T31" fmla="*/ 279 h 294"/>
                    <a:gd name="T32" fmla="*/ 35 w 553"/>
                    <a:gd name="T33" fmla="*/ 294 h 294"/>
                    <a:gd name="T34" fmla="*/ 98 w 553"/>
                    <a:gd name="T35" fmla="*/ 18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3" h="294">
                      <a:moveTo>
                        <a:pt x="98" y="189"/>
                      </a:moveTo>
                      <a:lnTo>
                        <a:pt x="259" y="248"/>
                      </a:lnTo>
                      <a:lnTo>
                        <a:pt x="336" y="145"/>
                      </a:lnTo>
                      <a:lnTo>
                        <a:pt x="365" y="67"/>
                      </a:lnTo>
                      <a:lnTo>
                        <a:pt x="437" y="140"/>
                      </a:lnTo>
                      <a:lnTo>
                        <a:pt x="524" y="58"/>
                      </a:lnTo>
                      <a:lnTo>
                        <a:pt x="553" y="79"/>
                      </a:lnTo>
                      <a:lnTo>
                        <a:pt x="548" y="10"/>
                      </a:lnTo>
                      <a:lnTo>
                        <a:pt x="465" y="15"/>
                      </a:lnTo>
                      <a:lnTo>
                        <a:pt x="494" y="37"/>
                      </a:lnTo>
                      <a:lnTo>
                        <a:pt x="438" y="91"/>
                      </a:lnTo>
                      <a:lnTo>
                        <a:pt x="350" y="0"/>
                      </a:lnTo>
                      <a:lnTo>
                        <a:pt x="300" y="132"/>
                      </a:lnTo>
                      <a:lnTo>
                        <a:pt x="244" y="208"/>
                      </a:lnTo>
                      <a:lnTo>
                        <a:pt x="80" y="147"/>
                      </a:lnTo>
                      <a:lnTo>
                        <a:pt x="0" y="279"/>
                      </a:lnTo>
                      <a:lnTo>
                        <a:pt x="35" y="294"/>
                      </a:lnTo>
                      <a:lnTo>
                        <a:pt x="98" y="189"/>
                      </a:lnTo>
                      <a:close/>
                    </a:path>
                  </a:pathLst>
                </a:custGeom>
                <a:grpFill/>
                <a:ln w="9525">
                  <a:solidFill>
                    <a:schemeClr val="bg1">
                      <a:lumMod val="9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80" name="Group 79">
                <a:extLst>
                  <a:ext uri="{FF2B5EF4-FFF2-40B4-BE49-F238E27FC236}">
                    <a16:creationId xmlns:a16="http://schemas.microsoft.com/office/drawing/2014/main" id="{D7017823-B38E-4AF4-90C0-9726BEE8759D}"/>
                  </a:ext>
                </a:extLst>
              </p:cNvPr>
              <p:cNvGrpSpPr/>
              <p:nvPr/>
            </p:nvGrpSpPr>
            <p:grpSpPr>
              <a:xfrm>
                <a:off x="3394577" y="4791691"/>
                <a:ext cx="492068" cy="508559"/>
                <a:chOff x="7459663" y="3079751"/>
                <a:chExt cx="1185863" cy="1101725"/>
              </a:xfrm>
              <a:solidFill>
                <a:schemeClr val="bg1"/>
              </a:solidFill>
            </p:grpSpPr>
            <p:sp>
              <p:nvSpPr>
                <p:cNvPr id="81" name="Freeform 30">
                  <a:extLst>
                    <a:ext uri="{FF2B5EF4-FFF2-40B4-BE49-F238E27FC236}">
                      <a16:creationId xmlns:a16="http://schemas.microsoft.com/office/drawing/2014/main" id="{798822CD-05E7-40EA-9C19-93B3F1390CB8}"/>
                    </a:ext>
                  </a:extLst>
                </p:cNvPr>
                <p:cNvSpPr>
                  <a:spLocks noEditPoints="1"/>
                </p:cNvSpPr>
                <p:nvPr/>
              </p:nvSpPr>
              <p:spPr bwMode="auto">
                <a:xfrm>
                  <a:off x="7945438" y="3384551"/>
                  <a:ext cx="284163" cy="392113"/>
                </a:xfrm>
                <a:custGeom>
                  <a:avLst/>
                  <a:gdLst>
                    <a:gd name="T0" fmla="*/ 15 w 80"/>
                    <a:gd name="T1" fmla="*/ 125 h 132"/>
                    <a:gd name="T2" fmla="*/ 55 w 80"/>
                    <a:gd name="T3" fmla="*/ 105 h 132"/>
                    <a:gd name="T4" fmla="*/ 80 w 80"/>
                    <a:gd name="T5" fmla="*/ 0 h 132"/>
                    <a:gd name="T6" fmla="*/ 9 w 80"/>
                    <a:gd name="T7" fmla="*/ 82 h 132"/>
                    <a:gd name="T8" fmla="*/ 15 w 80"/>
                    <a:gd name="T9" fmla="*/ 125 h 132"/>
                    <a:gd name="T10" fmla="*/ 13 w 80"/>
                    <a:gd name="T11" fmla="*/ 88 h 132"/>
                    <a:gd name="T12" fmla="*/ 39 w 80"/>
                    <a:gd name="T13" fmla="*/ 79 h 132"/>
                    <a:gd name="T14" fmla="*/ 47 w 80"/>
                    <a:gd name="T15" fmla="*/ 105 h 132"/>
                    <a:gd name="T16" fmla="*/ 22 w 80"/>
                    <a:gd name="T17" fmla="*/ 113 h 132"/>
                    <a:gd name="T18" fmla="*/ 13 w 80"/>
                    <a:gd name="T1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32">
                      <a:moveTo>
                        <a:pt x="15" y="125"/>
                      </a:moveTo>
                      <a:cubicBezTo>
                        <a:pt x="28" y="132"/>
                        <a:pt x="46" y="123"/>
                        <a:pt x="55" y="105"/>
                      </a:cubicBezTo>
                      <a:cubicBezTo>
                        <a:pt x="64" y="88"/>
                        <a:pt x="80" y="0"/>
                        <a:pt x="80" y="0"/>
                      </a:cubicBezTo>
                      <a:cubicBezTo>
                        <a:pt x="80" y="0"/>
                        <a:pt x="18" y="64"/>
                        <a:pt x="9" y="82"/>
                      </a:cubicBezTo>
                      <a:cubicBezTo>
                        <a:pt x="0" y="99"/>
                        <a:pt x="3" y="119"/>
                        <a:pt x="15" y="125"/>
                      </a:cubicBezTo>
                      <a:close/>
                      <a:moveTo>
                        <a:pt x="13" y="88"/>
                      </a:moveTo>
                      <a:cubicBezTo>
                        <a:pt x="18" y="78"/>
                        <a:pt x="30" y="75"/>
                        <a:pt x="39" y="79"/>
                      </a:cubicBezTo>
                      <a:cubicBezTo>
                        <a:pt x="48" y="84"/>
                        <a:pt x="52" y="96"/>
                        <a:pt x="47" y="105"/>
                      </a:cubicBezTo>
                      <a:cubicBezTo>
                        <a:pt x="42" y="114"/>
                        <a:pt x="31" y="118"/>
                        <a:pt x="22" y="113"/>
                      </a:cubicBezTo>
                      <a:cubicBezTo>
                        <a:pt x="12" y="108"/>
                        <a:pt x="9" y="97"/>
                        <a:pt x="13"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82" name="Freeform 31">
                  <a:extLst>
                    <a:ext uri="{FF2B5EF4-FFF2-40B4-BE49-F238E27FC236}">
                      <a16:creationId xmlns:a16="http://schemas.microsoft.com/office/drawing/2014/main" id="{EFB0D36D-A7F4-45B1-9AD3-DA00302C3B96}"/>
                    </a:ext>
                  </a:extLst>
                </p:cNvPr>
                <p:cNvSpPr>
                  <a:spLocks noEditPoints="1"/>
                </p:cNvSpPr>
                <p:nvPr/>
              </p:nvSpPr>
              <p:spPr bwMode="auto">
                <a:xfrm>
                  <a:off x="7459663" y="3079751"/>
                  <a:ext cx="1185863" cy="1101725"/>
                </a:xfrm>
                <a:custGeom>
                  <a:avLst/>
                  <a:gdLst>
                    <a:gd name="T0" fmla="*/ 270 w 334"/>
                    <a:gd name="T1" fmla="*/ 72 h 372"/>
                    <a:gd name="T2" fmla="*/ 292 w 334"/>
                    <a:gd name="T3" fmla="*/ 65 h 372"/>
                    <a:gd name="T4" fmla="*/ 286 w 334"/>
                    <a:gd name="T5" fmla="*/ 38 h 372"/>
                    <a:gd name="T6" fmla="*/ 271 w 334"/>
                    <a:gd name="T7" fmla="*/ 29 h 372"/>
                    <a:gd name="T8" fmla="*/ 245 w 334"/>
                    <a:gd name="T9" fmla="*/ 35 h 372"/>
                    <a:gd name="T10" fmla="*/ 247 w 334"/>
                    <a:gd name="T11" fmla="*/ 57 h 372"/>
                    <a:gd name="T12" fmla="*/ 180 w 334"/>
                    <a:gd name="T13" fmla="*/ 38 h 372"/>
                    <a:gd name="T14" fmla="*/ 180 w 334"/>
                    <a:gd name="T15" fmla="*/ 23 h 372"/>
                    <a:gd name="T16" fmla="*/ 178 w 334"/>
                    <a:gd name="T17" fmla="*/ 16 h 372"/>
                    <a:gd name="T18" fmla="*/ 186 w 334"/>
                    <a:gd name="T19" fmla="*/ 16 h 372"/>
                    <a:gd name="T20" fmla="*/ 194 w 334"/>
                    <a:gd name="T21" fmla="*/ 8 h 372"/>
                    <a:gd name="T22" fmla="*/ 186 w 334"/>
                    <a:gd name="T23" fmla="*/ 0 h 372"/>
                    <a:gd name="T24" fmla="*/ 148 w 334"/>
                    <a:gd name="T25" fmla="*/ 0 h 372"/>
                    <a:gd name="T26" fmla="*/ 140 w 334"/>
                    <a:gd name="T27" fmla="*/ 8 h 372"/>
                    <a:gd name="T28" fmla="*/ 148 w 334"/>
                    <a:gd name="T29" fmla="*/ 16 h 372"/>
                    <a:gd name="T30" fmla="*/ 156 w 334"/>
                    <a:gd name="T31" fmla="*/ 16 h 372"/>
                    <a:gd name="T32" fmla="*/ 154 w 334"/>
                    <a:gd name="T33" fmla="*/ 23 h 372"/>
                    <a:gd name="T34" fmla="*/ 154 w 334"/>
                    <a:gd name="T35" fmla="*/ 38 h 372"/>
                    <a:gd name="T36" fmla="*/ 0 w 334"/>
                    <a:gd name="T37" fmla="*/ 204 h 372"/>
                    <a:gd name="T38" fmla="*/ 167 w 334"/>
                    <a:gd name="T39" fmla="*/ 372 h 372"/>
                    <a:gd name="T40" fmla="*/ 334 w 334"/>
                    <a:gd name="T41" fmla="*/ 204 h 372"/>
                    <a:gd name="T42" fmla="*/ 270 w 334"/>
                    <a:gd name="T43" fmla="*/ 72 h 372"/>
                    <a:gd name="T44" fmla="*/ 274 w 334"/>
                    <a:gd name="T45" fmla="*/ 295 h 372"/>
                    <a:gd name="T46" fmla="*/ 240 w 334"/>
                    <a:gd name="T47" fmla="*/ 262 h 372"/>
                    <a:gd name="T48" fmla="*/ 224 w 334"/>
                    <a:gd name="T49" fmla="*/ 262 h 372"/>
                    <a:gd name="T50" fmla="*/ 224 w 334"/>
                    <a:gd name="T51" fmla="*/ 278 h 372"/>
                    <a:gd name="T52" fmla="*/ 258 w 334"/>
                    <a:gd name="T53" fmla="*/ 311 h 372"/>
                    <a:gd name="T54" fmla="*/ 178 w 334"/>
                    <a:gd name="T55" fmla="*/ 344 h 372"/>
                    <a:gd name="T56" fmla="*/ 178 w 334"/>
                    <a:gd name="T57" fmla="*/ 297 h 372"/>
                    <a:gd name="T58" fmla="*/ 167 w 334"/>
                    <a:gd name="T59" fmla="*/ 285 h 372"/>
                    <a:gd name="T60" fmla="*/ 156 w 334"/>
                    <a:gd name="T61" fmla="*/ 297 h 372"/>
                    <a:gd name="T62" fmla="*/ 156 w 334"/>
                    <a:gd name="T63" fmla="*/ 344 h 372"/>
                    <a:gd name="T64" fmla="*/ 76 w 334"/>
                    <a:gd name="T65" fmla="*/ 311 h 372"/>
                    <a:gd name="T66" fmla="*/ 110 w 334"/>
                    <a:gd name="T67" fmla="*/ 278 h 372"/>
                    <a:gd name="T68" fmla="*/ 110 w 334"/>
                    <a:gd name="T69" fmla="*/ 262 h 372"/>
                    <a:gd name="T70" fmla="*/ 94 w 334"/>
                    <a:gd name="T71" fmla="*/ 262 h 372"/>
                    <a:gd name="T72" fmla="*/ 60 w 334"/>
                    <a:gd name="T73" fmla="*/ 295 h 372"/>
                    <a:gd name="T74" fmla="*/ 27 w 334"/>
                    <a:gd name="T75" fmla="*/ 216 h 372"/>
                    <a:gd name="T76" fmla="*/ 75 w 334"/>
                    <a:gd name="T77" fmla="*/ 216 h 372"/>
                    <a:gd name="T78" fmla="*/ 86 w 334"/>
                    <a:gd name="T79" fmla="*/ 204 h 372"/>
                    <a:gd name="T80" fmla="*/ 75 w 334"/>
                    <a:gd name="T81" fmla="*/ 193 h 372"/>
                    <a:gd name="T82" fmla="*/ 27 w 334"/>
                    <a:gd name="T83" fmla="*/ 193 h 372"/>
                    <a:gd name="T84" fmla="*/ 60 w 334"/>
                    <a:gd name="T85" fmla="*/ 114 h 372"/>
                    <a:gd name="T86" fmla="*/ 94 w 334"/>
                    <a:gd name="T87" fmla="*/ 147 h 372"/>
                    <a:gd name="T88" fmla="*/ 110 w 334"/>
                    <a:gd name="T89" fmla="*/ 147 h 372"/>
                    <a:gd name="T90" fmla="*/ 110 w 334"/>
                    <a:gd name="T91" fmla="*/ 131 h 372"/>
                    <a:gd name="T92" fmla="*/ 76 w 334"/>
                    <a:gd name="T93" fmla="*/ 98 h 372"/>
                    <a:gd name="T94" fmla="*/ 156 w 334"/>
                    <a:gd name="T95" fmla="*/ 65 h 372"/>
                    <a:gd name="T96" fmla="*/ 156 w 334"/>
                    <a:gd name="T97" fmla="*/ 112 h 372"/>
                    <a:gd name="T98" fmla="*/ 167 w 334"/>
                    <a:gd name="T99" fmla="*/ 124 h 372"/>
                    <a:gd name="T100" fmla="*/ 178 w 334"/>
                    <a:gd name="T101" fmla="*/ 112 h 372"/>
                    <a:gd name="T102" fmla="*/ 178 w 334"/>
                    <a:gd name="T103" fmla="*/ 65 h 372"/>
                    <a:gd name="T104" fmla="*/ 258 w 334"/>
                    <a:gd name="T105" fmla="*/ 98 h 372"/>
                    <a:gd name="T106" fmla="*/ 224 w 334"/>
                    <a:gd name="T107" fmla="*/ 131 h 372"/>
                    <a:gd name="T108" fmla="*/ 224 w 334"/>
                    <a:gd name="T109" fmla="*/ 147 h 372"/>
                    <a:gd name="T110" fmla="*/ 240 w 334"/>
                    <a:gd name="T111" fmla="*/ 147 h 372"/>
                    <a:gd name="T112" fmla="*/ 274 w 334"/>
                    <a:gd name="T113" fmla="*/ 114 h 372"/>
                    <a:gd name="T114" fmla="*/ 307 w 334"/>
                    <a:gd name="T115" fmla="*/ 193 h 372"/>
                    <a:gd name="T116" fmla="*/ 259 w 334"/>
                    <a:gd name="T117" fmla="*/ 193 h 372"/>
                    <a:gd name="T118" fmla="*/ 248 w 334"/>
                    <a:gd name="T119" fmla="*/ 204 h 372"/>
                    <a:gd name="T120" fmla="*/ 259 w 334"/>
                    <a:gd name="T121" fmla="*/ 216 h 372"/>
                    <a:gd name="T122" fmla="*/ 307 w 334"/>
                    <a:gd name="T123" fmla="*/ 216 h 372"/>
                    <a:gd name="T124" fmla="*/ 274 w 334"/>
                    <a:gd name="T125" fmla="*/ 29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72">
                      <a:moveTo>
                        <a:pt x="270" y="72"/>
                      </a:moveTo>
                      <a:cubicBezTo>
                        <a:pt x="278" y="75"/>
                        <a:pt x="287" y="72"/>
                        <a:pt x="292" y="65"/>
                      </a:cubicBezTo>
                      <a:cubicBezTo>
                        <a:pt x="297" y="56"/>
                        <a:pt x="295" y="44"/>
                        <a:pt x="286" y="38"/>
                      </a:cubicBezTo>
                      <a:cubicBezTo>
                        <a:pt x="271" y="29"/>
                        <a:pt x="271" y="29"/>
                        <a:pt x="271" y="29"/>
                      </a:cubicBezTo>
                      <a:cubicBezTo>
                        <a:pt x="263" y="24"/>
                        <a:pt x="251" y="26"/>
                        <a:pt x="245" y="35"/>
                      </a:cubicBezTo>
                      <a:cubicBezTo>
                        <a:pt x="241" y="42"/>
                        <a:pt x="242" y="51"/>
                        <a:pt x="247" y="57"/>
                      </a:cubicBezTo>
                      <a:cubicBezTo>
                        <a:pt x="227" y="47"/>
                        <a:pt x="204" y="40"/>
                        <a:pt x="180" y="38"/>
                      </a:cubicBezTo>
                      <a:cubicBezTo>
                        <a:pt x="180" y="23"/>
                        <a:pt x="180" y="23"/>
                        <a:pt x="180" y="23"/>
                      </a:cubicBezTo>
                      <a:cubicBezTo>
                        <a:pt x="180" y="20"/>
                        <a:pt x="180" y="18"/>
                        <a:pt x="178" y="16"/>
                      </a:cubicBezTo>
                      <a:cubicBezTo>
                        <a:pt x="186" y="16"/>
                        <a:pt x="186" y="16"/>
                        <a:pt x="186" y="16"/>
                      </a:cubicBezTo>
                      <a:cubicBezTo>
                        <a:pt x="190" y="16"/>
                        <a:pt x="194" y="12"/>
                        <a:pt x="194" y="8"/>
                      </a:cubicBezTo>
                      <a:cubicBezTo>
                        <a:pt x="194" y="3"/>
                        <a:pt x="190" y="0"/>
                        <a:pt x="186" y="0"/>
                      </a:cubicBezTo>
                      <a:cubicBezTo>
                        <a:pt x="148" y="0"/>
                        <a:pt x="148" y="0"/>
                        <a:pt x="148" y="0"/>
                      </a:cubicBezTo>
                      <a:cubicBezTo>
                        <a:pt x="144" y="0"/>
                        <a:pt x="140" y="3"/>
                        <a:pt x="140" y="8"/>
                      </a:cubicBezTo>
                      <a:cubicBezTo>
                        <a:pt x="140" y="12"/>
                        <a:pt x="144" y="16"/>
                        <a:pt x="148" y="16"/>
                      </a:cubicBezTo>
                      <a:cubicBezTo>
                        <a:pt x="156" y="16"/>
                        <a:pt x="156" y="16"/>
                        <a:pt x="156" y="16"/>
                      </a:cubicBezTo>
                      <a:cubicBezTo>
                        <a:pt x="154" y="18"/>
                        <a:pt x="154" y="20"/>
                        <a:pt x="154" y="23"/>
                      </a:cubicBezTo>
                      <a:cubicBezTo>
                        <a:pt x="154" y="38"/>
                        <a:pt x="154" y="38"/>
                        <a:pt x="154" y="38"/>
                      </a:cubicBezTo>
                      <a:cubicBezTo>
                        <a:pt x="68" y="45"/>
                        <a:pt x="0" y="117"/>
                        <a:pt x="0" y="204"/>
                      </a:cubicBezTo>
                      <a:cubicBezTo>
                        <a:pt x="0" y="297"/>
                        <a:pt x="75" y="372"/>
                        <a:pt x="167" y="372"/>
                      </a:cubicBezTo>
                      <a:cubicBezTo>
                        <a:pt x="259" y="372"/>
                        <a:pt x="334" y="297"/>
                        <a:pt x="334" y="204"/>
                      </a:cubicBezTo>
                      <a:cubicBezTo>
                        <a:pt x="334" y="151"/>
                        <a:pt x="309" y="103"/>
                        <a:pt x="270" y="72"/>
                      </a:cubicBezTo>
                      <a:close/>
                      <a:moveTo>
                        <a:pt x="274" y="295"/>
                      </a:moveTo>
                      <a:cubicBezTo>
                        <a:pt x="240" y="262"/>
                        <a:pt x="240" y="262"/>
                        <a:pt x="240" y="262"/>
                      </a:cubicBezTo>
                      <a:cubicBezTo>
                        <a:pt x="236" y="257"/>
                        <a:pt x="229" y="257"/>
                        <a:pt x="224" y="262"/>
                      </a:cubicBezTo>
                      <a:cubicBezTo>
                        <a:pt x="220" y="266"/>
                        <a:pt x="220" y="273"/>
                        <a:pt x="224" y="278"/>
                      </a:cubicBezTo>
                      <a:cubicBezTo>
                        <a:pt x="258" y="311"/>
                        <a:pt x="258" y="311"/>
                        <a:pt x="258" y="311"/>
                      </a:cubicBezTo>
                      <a:cubicBezTo>
                        <a:pt x="236" y="330"/>
                        <a:pt x="208" y="342"/>
                        <a:pt x="178" y="344"/>
                      </a:cubicBezTo>
                      <a:cubicBezTo>
                        <a:pt x="178" y="297"/>
                        <a:pt x="178" y="297"/>
                        <a:pt x="178" y="297"/>
                      </a:cubicBezTo>
                      <a:cubicBezTo>
                        <a:pt x="178" y="290"/>
                        <a:pt x="173" y="285"/>
                        <a:pt x="167" y="285"/>
                      </a:cubicBezTo>
                      <a:cubicBezTo>
                        <a:pt x="161" y="285"/>
                        <a:pt x="156" y="290"/>
                        <a:pt x="156" y="297"/>
                      </a:cubicBezTo>
                      <a:cubicBezTo>
                        <a:pt x="156" y="344"/>
                        <a:pt x="156" y="344"/>
                        <a:pt x="156" y="344"/>
                      </a:cubicBezTo>
                      <a:cubicBezTo>
                        <a:pt x="125" y="342"/>
                        <a:pt x="98" y="330"/>
                        <a:pt x="76" y="311"/>
                      </a:cubicBezTo>
                      <a:cubicBezTo>
                        <a:pt x="110" y="278"/>
                        <a:pt x="110" y="278"/>
                        <a:pt x="110" y="278"/>
                      </a:cubicBezTo>
                      <a:cubicBezTo>
                        <a:pt x="114" y="273"/>
                        <a:pt x="114" y="266"/>
                        <a:pt x="110" y="262"/>
                      </a:cubicBezTo>
                      <a:cubicBezTo>
                        <a:pt x="105" y="257"/>
                        <a:pt x="98" y="257"/>
                        <a:pt x="94" y="262"/>
                      </a:cubicBezTo>
                      <a:cubicBezTo>
                        <a:pt x="60" y="295"/>
                        <a:pt x="60" y="295"/>
                        <a:pt x="60" y="295"/>
                      </a:cubicBezTo>
                      <a:cubicBezTo>
                        <a:pt x="42" y="273"/>
                        <a:pt x="30" y="246"/>
                        <a:pt x="27" y="216"/>
                      </a:cubicBezTo>
                      <a:cubicBezTo>
                        <a:pt x="75" y="216"/>
                        <a:pt x="75" y="216"/>
                        <a:pt x="75" y="216"/>
                      </a:cubicBezTo>
                      <a:cubicBezTo>
                        <a:pt x="81" y="216"/>
                        <a:pt x="86" y="211"/>
                        <a:pt x="86" y="204"/>
                      </a:cubicBezTo>
                      <a:cubicBezTo>
                        <a:pt x="86" y="198"/>
                        <a:pt x="81" y="193"/>
                        <a:pt x="75" y="193"/>
                      </a:cubicBezTo>
                      <a:cubicBezTo>
                        <a:pt x="27" y="193"/>
                        <a:pt x="27" y="193"/>
                        <a:pt x="27" y="193"/>
                      </a:cubicBezTo>
                      <a:cubicBezTo>
                        <a:pt x="30" y="163"/>
                        <a:pt x="42" y="136"/>
                        <a:pt x="60" y="114"/>
                      </a:cubicBezTo>
                      <a:cubicBezTo>
                        <a:pt x="94" y="147"/>
                        <a:pt x="94" y="147"/>
                        <a:pt x="94" y="147"/>
                      </a:cubicBezTo>
                      <a:cubicBezTo>
                        <a:pt x="98" y="152"/>
                        <a:pt x="105" y="152"/>
                        <a:pt x="110" y="147"/>
                      </a:cubicBezTo>
                      <a:cubicBezTo>
                        <a:pt x="114" y="143"/>
                        <a:pt x="114" y="136"/>
                        <a:pt x="110" y="131"/>
                      </a:cubicBezTo>
                      <a:cubicBezTo>
                        <a:pt x="76" y="98"/>
                        <a:pt x="76" y="98"/>
                        <a:pt x="76" y="98"/>
                      </a:cubicBezTo>
                      <a:cubicBezTo>
                        <a:pt x="98" y="79"/>
                        <a:pt x="125" y="67"/>
                        <a:pt x="156" y="65"/>
                      </a:cubicBezTo>
                      <a:cubicBezTo>
                        <a:pt x="156" y="112"/>
                        <a:pt x="156" y="112"/>
                        <a:pt x="156" y="112"/>
                      </a:cubicBezTo>
                      <a:cubicBezTo>
                        <a:pt x="156" y="119"/>
                        <a:pt x="161" y="124"/>
                        <a:pt x="167" y="124"/>
                      </a:cubicBezTo>
                      <a:cubicBezTo>
                        <a:pt x="173" y="124"/>
                        <a:pt x="178" y="119"/>
                        <a:pt x="178" y="112"/>
                      </a:cubicBezTo>
                      <a:cubicBezTo>
                        <a:pt x="178" y="65"/>
                        <a:pt x="178" y="65"/>
                        <a:pt x="178" y="65"/>
                      </a:cubicBezTo>
                      <a:cubicBezTo>
                        <a:pt x="208" y="67"/>
                        <a:pt x="236" y="79"/>
                        <a:pt x="258" y="98"/>
                      </a:cubicBezTo>
                      <a:cubicBezTo>
                        <a:pt x="224" y="131"/>
                        <a:pt x="224" y="131"/>
                        <a:pt x="224" y="131"/>
                      </a:cubicBezTo>
                      <a:cubicBezTo>
                        <a:pt x="220" y="136"/>
                        <a:pt x="220" y="143"/>
                        <a:pt x="224" y="147"/>
                      </a:cubicBezTo>
                      <a:cubicBezTo>
                        <a:pt x="229" y="152"/>
                        <a:pt x="236" y="152"/>
                        <a:pt x="240" y="147"/>
                      </a:cubicBezTo>
                      <a:cubicBezTo>
                        <a:pt x="274" y="114"/>
                        <a:pt x="274" y="114"/>
                        <a:pt x="274" y="114"/>
                      </a:cubicBezTo>
                      <a:cubicBezTo>
                        <a:pt x="292" y="136"/>
                        <a:pt x="304" y="163"/>
                        <a:pt x="307" y="193"/>
                      </a:cubicBezTo>
                      <a:cubicBezTo>
                        <a:pt x="259" y="193"/>
                        <a:pt x="259" y="193"/>
                        <a:pt x="259" y="193"/>
                      </a:cubicBezTo>
                      <a:cubicBezTo>
                        <a:pt x="253" y="193"/>
                        <a:pt x="248" y="198"/>
                        <a:pt x="248" y="204"/>
                      </a:cubicBezTo>
                      <a:cubicBezTo>
                        <a:pt x="248" y="211"/>
                        <a:pt x="253" y="216"/>
                        <a:pt x="259" y="216"/>
                      </a:cubicBezTo>
                      <a:cubicBezTo>
                        <a:pt x="307" y="216"/>
                        <a:pt x="307" y="216"/>
                        <a:pt x="307" y="216"/>
                      </a:cubicBezTo>
                      <a:cubicBezTo>
                        <a:pt x="304" y="246"/>
                        <a:pt x="292" y="273"/>
                        <a:pt x="274" y="2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83" name="TextBox 82">
                <a:extLst>
                  <a:ext uri="{FF2B5EF4-FFF2-40B4-BE49-F238E27FC236}">
                    <a16:creationId xmlns:a16="http://schemas.microsoft.com/office/drawing/2014/main" id="{220444E5-B617-4814-9421-6BB10EDA884C}"/>
                  </a:ext>
                </a:extLst>
              </p:cNvPr>
              <p:cNvSpPr txBox="1"/>
              <p:nvPr/>
            </p:nvSpPr>
            <p:spPr>
              <a:xfrm>
                <a:off x="6252883" y="3086036"/>
                <a:ext cx="2107602" cy="461665"/>
              </a:xfrm>
              <a:prstGeom prst="rect">
                <a:avLst/>
              </a:prstGeom>
              <a:noFill/>
            </p:spPr>
            <p:txBody>
              <a:bodyPr wrap="square" rtlCol="0">
                <a:spAutoFit/>
              </a:bodyPr>
              <a:lstStyle>
                <a:defPPr>
                  <a:defRPr lang="en-US"/>
                </a:defPPr>
                <a:lvl2pPr lvl="1" algn="ctr">
                  <a:defRPr sz="1200"/>
                </a:lvl2pPr>
              </a:lstStyle>
              <a:p>
                <a:pPr marL="0" lvl="1"/>
                <a:r>
                  <a:rPr lang="en-US" dirty="0"/>
                  <a:t>Information System Security Managers (ISSMs)</a:t>
                </a:r>
              </a:p>
            </p:txBody>
          </p:sp>
          <p:sp>
            <p:nvSpPr>
              <p:cNvPr id="84" name="TextBox 83">
                <a:extLst>
                  <a:ext uri="{FF2B5EF4-FFF2-40B4-BE49-F238E27FC236}">
                    <a16:creationId xmlns:a16="http://schemas.microsoft.com/office/drawing/2014/main" id="{640855FC-1DC2-4301-85F2-BAF028FAEC46}"/>
                  </a:ext>
                </a:extLst>
              </p:cNvPr>
              <p:cNvSpPr txBox="1"/>
              <p:nvPr/>
            </p:nvSpPr>
            <p:spPr>
              <a:xfrm>
                <a:off x="996080" y="4934292"/>
                <a:ext cx="1759682" cy="276999"/>
              </a:xfrm>
              <a:prstGeom prst="rect">
                <a:avLst/>
              </a:prstGeom>
              <a:noFill/>
            </p:spPr>
            <p:txBody>
              <a:bodyPr wrap="square" rtlCol="0">
                <a:spAutoFit/>
              </a:bodyPr>
              <a:lstStyle>
                <a:defPPr>
                  <a:defRPr lang="en-US"/>
                </a:defPPr>
                <a:lvl2pPr lvl="1" algn="ctr">
                  <a:defRPr sz="1200"/>
                </a:lvl2pPr>
              </a:lstStyle>
              <a:p>
                <a:pPr marL="0" lvl="1"/>
                <a:r>
                  <a:rPr lang="en-US" dirty="0"/>
                  <a:t>Research Staff</a:t>
                </a:r>
              </a:p>
            </p:txBody>
          </p:sp>
          <p:sp>
            <p:nvSpPr>
              <p:cNvPr id="85" name="TextBox 84">
                <a:extLst>
                  <a:ext uri="{FF2B5EF4-FFF2-40B4-BE49-F238E27FC236}">
                    <a16:creationId xmlns:a16="http://schemas.microsoft.com/office/drawing/2014/main" id="{6D9607AB-C081-4ABB-8C28-53B69A93E81C}"/>
                  </a:ext>
                </a:extLst>
              </p:cNvPr>
              <p:cNvSpPr txBox="1"/>
              <p:nvPr/>
            </p:nvSpPr>
            <p:spPr>
              <a:xfrm>
                <a:off x="612379" y="3873132"/>
                <a:ext cx="1697065" cy="461665"/>
              </a:xfrm>
              <a:prstGeom prst="rect">
                <a:avLst/>
              </a:prstGeom>
              <a:noFill/>
            </p:spPr>
            <p:txBody>
              <a:bodyPr wrap="square" rtlCol="0">
                <a:spAutoFit/>
              </a:bodyPr>
              <a:lstStyle/>
              <a:p>
                <a:pPr marL="0" lvl="1" algn="ctr"/>
                <a:r>
                  <a:rPr lang="en-US" sz="1200" dirty="0"/>
                  <a:t>Principal Investigators (PIs)</a:t>
                </a:r>
              </a:p>
            </p:txBody>
          </p:sp>
          <p:sp>
            <p:nvSpPr>
              <p:cNvPr id="86" name="TextBox 85">
                <a:extLst>
                  <a:ext uri="{FF2B5EF4-FFF2-40B4-BE49-F238E27FC236}">
                    <a16:creationId xmlns:a16="http://schemas.microsoft.com/office/drawing/2014/main" id="{27935238-5F59-4568-82F3-334A5C8175A7}"/>
                  </a:ext>
                </a:extLst>
              </p:cNvPr>
              <p:cNvSpPr txBox="1"/>
              <p:nvPr/>
            </p:nvSpPr>
            <p:spPr>
              <a:xfrm>
                <a:off x="7013254" y="3835272"/>
                <a:ext cx="1717742" cy="461665"/>
              </a:xfrm>
              <a:prstGeom prst="rect">
                <a:avLst/>
              </a:prstGeom>
              <a:noFill/>
            </p:spPr>
            <p:txBody>
              <a:bodyPr wrap="square" rtlCol="0">
                <a:spAutoFit/>
              </a:bodyPr>
              <a:lstStyle>
                <a:defPPr>
                  <a:defRPr lang="en-US"/>
                </a:defPPr>
                <a:lvl2pPr lvl="1" algn="ctr">
                  <a:defRPr sz="1200"/>
                </a:lvl2pPr>
              </a:lstStyle>
              <a:p>
                <a:pPr marL="0" lvl="1"/>
                <a:r>
                  <a:rPr lang="en-US" dirty="0"/>
                  <a:t>Information System Security Officers (ISSOs)</a:t>
                </a:r>
              </a:p>
            </p:txBody>
          </p:sp>
          <p:sp>
            <p:nvSpPr>
              <p:cNvPr id="87" name="TextBox 86">
                <a:extLst>
                  <a:ext uri="{FF2B5EF4-FFF2-40B4-BE49-F238E27FC236}">
                    <a16:creationId xmlns:a16="http://schemas.microsoft.com/office/drawing/2014/main" id="{041AE824-5A98-4946-A0BD-E7BC174101F7}"/>
                  </a:ext>
                </a:extLst>
              </p:cNvPr>
              <p:cNvSpPr txBox="1"/>
              <p:nvPr/>
            </p:nvSpPr>
            <p:spPr>
              <a:xfrm>
                <a:off x="2432954" y="6076848"/>
                <a:ext cx="2354927" cy="461665"/>
              </a:xfrm>
              <a:prstGeom prst="rect">
                <a:avLst/>
              </a:prstGeom>
              <a:noFill/>
            </p:spPr>
            <p:txBody>
              <a:bodyPr wrap="square" rtlCol="0">
                <a:spAutoFit/>
              </a:bodyPr>
              <a:lstStyle>
                <a:defPPr>
                  <a:defRPr lang="en-US"/>
                </a:defPPr>
                <a:lvl2pPr lvl="1" algn="ctr">
                  <a:defRPr sz="1200"/>
                </a:lvl2pPr>
              </a:lstStyle>
              <a:p>
                <a:pPr marL="0" lvl="1"/>
                <a:r>
                  <a:rPr lang="en-US" dirty="0"/>
                  <a:t>Institutional Review Board (IRB)/R&amp;D Committee Members</a:t>
                </a:r>
              </a:p>
            </p:txBody>
          </p:sp>
        </p:grpSp>
        <p:cxnSp>
          <p:nvCxnSpPr>
            <p:cNvPr id="88" name="Connector: Elbow 87">
              <a:extLst>
                <a:ext uri="{FF2B5EF4-FFF2-40B4-BE49-F238E27FC236}">
                  <a16:creationId xmlns:a16="http://schemas.microsoft.com/office/drawing/2014/main" id="{A6D05C56-85CB-42E4-A9CA-981D5D798995}"/>
                </a:ext>
              </a:extLst>
            </p:cNvPr>
            <p:cNvCxnSpPr>
              <a:cxnSpLocks/>
            </p:cNvCxnSpPr>
            <p:nvPr/>
          </p:nvCxnSpPr>
          <p:spPr>
            <a:xfrm>
              <a:off x="5119610" y="2135677"/>
              <a:ext cx="1234265" cy="10886"/>
            </a:xfrm>
            <a:prstGeom prst="bentConnector3">
              <a:avLst>
                <a:gd name="adj1" fmla="val 100161"/>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DCCC073-2575-462E-B9B6-A2965759F4D1}"/>
              </a:ext>
            </a:extLst>
          </p:cNvPr>
          <p:cNvGrpSpPr/>
          <p:nvPr/>
        </p:nvGrpSpPr>
        <p:grpSpPr>
          <a:xfrm>
            <a:off x="383058" y="5372745"/>
            <a:ext cx="8139150" cy="1069575"/>
            <a:chOff x="383058" y="5360045"/>
            <a:chExt cx="8139150" cy="1069575"/>
          </a:xfrm>
        </p:grpSpPr>
        <p:sp>
          <p:nvSpPr>
            <p:cNvPr id="89" name="Content Placeholder 4">
              <a:extLst>
                <a:ext uri="{FF2B5EF4-FFF2-40B4-BE49-F238E27FC236}">
                  <a16:creationId xmlns:a16="http://schemas.microsoft.com/office/drawing/2014/main" id="{7EF65E75-1586-48E1-B8B4-68744C41E6C6}"/>
                </a:ext>
              </a:extLst>
            </p:cNvPr>
            <p:cNvSpPr txBox="1">
              <a:spLocks/>
            </p:cNvSpPr>
            <p:nvPr/>
          </p:nvSpPr>
          <p:spPr>
            <a:xfrm>
              <a:off x="630936" y="5360045"/>
              <a:ext cx="7891272" cy="1069575"/>
            </a:xfrm>
            <a:prstGeom prst="rect">
              <a:avLst/>
            </a:prstGeom>
            <a:solidFill>
              <a:srgbClr val="5D7D95"/>
            </a:solidFill>
            <a:ln>
              <a:solidFill>
                <a:srgbClr val="5D7D95"/>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endParaRPr lang="en-US" sz="1300" b="1" dirty="0">
                <a:solidFill>
                  <a:schemeClr val="bg1"/>
                </a:solidFill>
              </a:endParaRPr>
            </a:p>
          </p:txBody>
        </p:sp>
        <p:sp>
          <p:nvSpPr>
            <p:cNvPr id="6" name="Rectangle 5">
              <a:extLst>
                <a:ext uri="{FF2B5EF4-FFF2-40B4-BE49-F238E27FC236}">
                  <a16:creationId xmlns:a16="http://schemas.microsoft.com/office/drawing/2014/main" id="{58F84D1C-3B5C-4339-BF62-CFEC2B01B343}"/>
                </a:ext>
              </a:extLst>
            </p:cNvPr>
            <p:cNvSpPr/>
            <p:nvPr/>
          </p:nvSpPr>
          <p:spPr>
            <a:xfrm>
              <a:off x="383058" y="5381282"/>
              <a:ext cx="4572000" cy="1015663"/>
            </a:xfrm>
            <a:prstGeom prst="rect">
              <a:avLst/>
            </a:prstGeom>
          </p:spPr>
          <p:txBody>
            <a:bodyPr>
              <a:spAutoFit/>
            </a:bodyPr>
            <a:lstStyle/>
            <a:p>
              <a:pPr lvl="1"/>
              <a:r>
                <a:rPr lang="en-US" sz="1200" b="1" dirty="0">
                  <a:solidFill>
                    <a:schemeClr val="bg1"/>
                  </a:solidFill>
                </a:rPr>
                <a:t>Other collaborators include:</a:t>
              </a:r>
            </a:p>
            <a:p>
              <a:pPr marL="800100" lvl="1" indent="-342900">
                <a:buFont typeface="Arial" panose="020B0604020202020204" pitchFamily="34" charset="0"/>
                <a:buChar char="•"/>
              </a:pPr>
              <a:r>
                <a:rPr lang="en-US" sz="1200" dirty="0">
                  <a:solidFill>
                    <a:schemeClr val="bg1"/>
                  </a:solidFill>
                </a:rPr>
                <a:t>Office of Research &amp; Oversight (ORO) </a:t>
              </a:r>
            </a:p>
            <a:p>
              <a:pPr marL="800100" lvl="1" indent="-342900">
                <a:buFont typeface="Arial" panose="020B0604020202020204" pitchFamily="34" charset="0"/>
                <a:buChar char="•"/>
              </a:pPr>
              <a:r>
                <a:rPr lang="en-US" sz="1200" dirty="0">
                  <a:solidFill>
                    <a:schemeClr val="bg1"/>
                  </a:solidFill>
                  <a:latin typeface="-apple-system"/>
                </a:rPr>
                <a:t>OIT ITOPS</a:t>
              </a:r>
            </a:p>
            <a:p>
              <a:pPr marL="800100" lvl="1" indent="-342900">
                <a:buFont typeface="Arial" panose="020B0604020202020204" pitchFamily="34" charset="0"/>
                <a:buChar char="•"/>
              </a:pPr>
              <a:r>
                <a:rPr lang="en-US" sz="1200" dirty="0">
                  <a:solidFill>
                    <a:schemeClr val="bg1"/>
                  </a:solidFill>
                  <a:latin typeface="-apple-system"/>
                </a:rPr>
                <a:t>Office of General Counsel (OGC)</a:t>
              </a:r>
            </a:p>
            <a:p>
              <a:pPr marL="800100" lvl="1" indent="-342900">
                <a:buFont typeface="Arial" panose="020B0604020202020204" pitchFamily="34" charset="0"/>
                <a:buChar char="•"/>
              </a:pPr>
              <a:r>
                <a:rPr lang="en-US" sz="1200" dirty="0">
                  <a:solidFill>
                    <a:schemeClr val="bg1"/>
                  </a:solidFill>
                  <a:latin typeface="-apple-system"/>
                </a:rPr>
                <a:t>Office of Research &amp; Development (ORD)</a:t>
              </a:r>
            </a:p>
          </p:txBody>
        </p:sp>
        <p:sp>
          <p:nvSpPr>
            <p:cNvPr id="8" name="Rectangle 7">
              <a:extLst>
                <a:ext uri="{FF2B5EF4-FFF2-40B4-BE49-F238E27FC236}">
                  <a16:creationId xmlns:a16="http://schemas.microsoft.com/office/drawing/2014/main" id="{7FC5A091-2734-4853-981C-6649BCDE4E1B}"/>
                </a:ext>
              </a:extLst>
            </p:cNvPr>
            <p:cNvSpPr/>
            <p:nvPr/>
          </p:nvSpPr>
          <p:spPr>
            <a:xfrm>
              <a:off x="3722414" y="5553884"/>
              <a:ext cx="4572000" cy="830997"/>
            </a:xfrm>
            <a:prstGeom prst="rect">
              <a:avLst/>
            </a:prstGeom>
          </p:spPr>
          <p:txBody>
            <a:bodyPr>
              <a:spAutoFit/>
            </a:bodyPr>
            <a:lstStyle/>
            <a:p>
              <a:pPr marL="800100" lvl="1" indent="-342900">
                <a:buFont typeface="Arial" panose="020B0604020202020204" pitchFamily="34" charset="0"/>
                <a:buChar char="•"/>
              </a:pPr>
              <a:r>
                <a:rPr lang="en-US" sz="1200" dirty="0">
                  <a:solidFill>
                    <a:schemeClr val="bg1"/>
                  </a:solidFill>
                  <a:latin typeface="-apple-system"/>
                </a:rPr>
                <a:t>Office of Research Protections, Policy, and Education (ORPP&amp;E)</a:t>
              </a:r>
            </a:p>
            <a:p>
              <a:pPr marL="800100" lvl="1" indent="-342900">
                <a:buFont typeface="Arial" panose="020B0604020202020204" pitchFamily="34" charset="0"/>
                <a:buChar char="•"/>
              </a:pPr>
              <a:r>
                <a:rPr lang="en-US" sz="1200" dirty="0">
                  <a:solidFill>
                    <a:schemeClr val="bg1"/>
                  </a:solidFill>
                  <a:latin typeface="-apple-system"/>
                </a:rPr>
                <a:t>VHA Privacy</a:t>
              </a:r>
            </a:p>
            <a:p>
              <a:pPr marL="800100" lvl="1" indent="-342900">
                <a:buFont typeface="Arial" panose="020B0604020202020204" pitchFamily="34" charset="0"/>
                <a:buChar char="•"/>
              </a:pPr>
              <a:r>
                <a:rPr lang="en-US" sz="1200" dirty="0">
                  <a:solidFill>
                    <a:schemeClr val="bg1"/>
                  </a:solidFill>
                  <a:latin typeface="-apple-system"/>
                </a:rPr>
                <a:t>Enterprise Security Operations (ESO)</a:t>
              </a:r>
              <a:endParaRPr lang="en-US" sz="1200" dirty="0">
                <a:solidFill>
                  <a:schemeClr val="bg1"/>
                </a:solidFill>
              </a:endParaRPr>
            </a:p>
          </p:txBody>
        </p:sp>
      </p:grpSp>
    </p:spTree>
    <p:extLst>
      <p:ext uri="{BB962C8B-B14F-4D97-AF65-F5344CB8AC3E}">
        <p14:creationId xmlns:p14="http://schemas.microsoft.com/office/powerpoint/2010/main" val="113807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A61F29-B40B-42F4-8107-F13A3E0ABEA1}"/>
              </a:ext>
            </a:extLst>
          </p:cNvPr>
          <p:cNvSpPr>
            <a:spLocks noGrp="1"/>
          </p:cNvSpPr>
          <p:nvPr>
            <p:ph type="title"/>
          </p:nvPr>
        </p:nvSpPr>
        <p:spPr/>
        <p:txBody>
          <a:bodyPr/>
          <a:lstStyle/>
          <a:p>
            <a:r>
              <a:rPr lang="en-US" dirty="0">
                <a:solidFill>
                  <a:schemeClr val="tx1"/>
                </a:solidFill>
              </a:rPr>
              <a:t>Key Collaborators</a:t>
            </a:r>
          </a:p>
        </p:txBody>
      </p:sp>
      <p:pic>
        <p:nvPicPr>
          <p:cNvPr id="91" name="Picture 10" descr="See the source image">
            <a:extLst>
              <a:ext uri="{FF2B5EF4-FFF2-40B4-BE49-F238E27FC236}">
                <a16:creationId xmlns:a16="http://schemas.microsoft.com/office/drawing/2014/main" id="{A1140949-2E31-4EBB-B9D9-716A82A5D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03" b="4520"/>
          <a:stretch/>
        </p:blipFill>
        <p:spPr bwMode="auto">
          <a:xfrm>
            <a:off x="2131437" y="970724"/>
            <a:ext cx="4954857" cy="5343180"/>
          </a:xfrm>
          <a:prstGeom prst="rect">
            <a:avLst/>
          </a:prstGeom>
          <a:noFill/>
          <a:extLst>
            <a:ext uri="{909E8E84-426E-40DD-AFC4-6F175D3DCCD1}">
              <a14:hiddenFill xmlns:a14="http://schemas.microsoft.com/office/drawing/2010/main">
                <a:solidFill>
                  <a:srgbClr val="FFFFFF"/>
                </a:solidFill>
              </a14:hiddenFill>
            </a:ext>
          </a:extLst>
        </p:spPr>
      </p:pic>
      <p:sp>
        <p:nvSpPr>
          <p:cNvPr id="92" name="Oval 91">
            <a:extLst>
              <a:ext uri="{FF2B5EF4-FFF2-40B4-BE49-F238E27FC236}">
                <a16:creationId xmlns:a16="http://schemas.microsoft.com/office/drawing/2014/main" id="{748CA1F9-8509-4089-8501-22ADC12A190D}"/>
              </a:ext>
            </a:extLst>
          </p:cNvPr>
          <p:cNvSpPr/>
          <p:nvPr/>
        </p:nvSpPr>
        <p:spPr>
          <a:xfrm>
            <a:off x="1003871" y="3666007"/>
            <a:ext cx="1320650" cy="1322178"/>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2D1EDBEA-3782-4E40-9BC1-F77539F80350}"/>
              </a:ext>
            </a:extLst>
          </p:cNvPr>
          <p:cNvSpPr/>
          <p:nvPr/>
        </p:nvSpPr>
        <p:spPr>
          <a:xfrm>
            <a:off x="6159247" y="5130660"/>
            <a:ext cx="1194816" cy="1120307"/>
          </a:xfrm>
          <a:prstGeom prst="ellipse">
            <a:avLst/>
          </a:prstGeom>
          <a:solidFill>
            <a:srgbClr val="BEF4EB"/>
          </a:solidFill>
          <a:ln>
            <a:solidFill>
              <a:srgbClr val="BE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40177A03-128E-4378-91F5-E1B506B2D04B}"/>
              </a:ext>
            </a:extLst>
          </p:cNvPr>
          <p:cNvSpPr/>
          <p:nvPr/>
        </p:nvSpPr>
        <p:spPr>
          <a:xfrm>
            <a:off x="776738" y="2062174"/>
            <a:ext cx="1382962" cy="1314064"/>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90F3AA5-666B-410C-A834-571227756500}"/>
              </a:ext>
            </a:extLst>
          </p:cNvPr>
          <p:cNvSpPr/>
          <p:nvPr/>
        </p:nvSpPr>
        <p:spPr>
          <a:xfrm>
            <a:off x="800430" y="2582769"/>
            <a:ext cx="1376030" cy="307777"/>
          </a:xfrm>
          <a:prstGeom prst="rect">
            <a:avLst/>
          </a:prstGeom>
        </p:spPr>
        <p:txBody>
          <a:bodyPr wrap="square">
            <a:spAutoFit/>
          </a:bodyPr>
          <a:lstStyle/>
          <a:p>
            <a:pPr algn="ctr"/>
            <a:r>
              <a:rPr lang="en-US" sz="1400" dirty="0"/>
              <a:t>ACOS/R&amp;D</a:t>
            </a:r>
          </a:p>
        </p:txBody>
      </p:sp>
      <p:sp>
        <p:nvSpPr>
          <p:cNvPr id="100" name="Oval 99">
            <a:extLst>
              <a:ext uri="{FF2B5EF4-FFF2-40B4-BE49-F238E27FC236}">
                <a16:creationId xmlns:a16="http://schemas.microsoft.com/office/drawing/2014/main" id="{21B81ADE-9D7D-408D-9E0E-5D35C245AD5A}"/>
              </a:ext>
            </a:extLst>
          </p:cNvPr>
          <p:cNvSpPr/>
          <p:nvPr/>
        </p:nvSpPr>
        <p:spPr>
          <a:xfrm>
            <a:off x="7019353" y="2163490"/>
            <a:ext cx="1371600" cy="128016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240B50BE-125D-441E-9B06-2FF8EFBCB1A8}"/>
              </a:ext>
            </a:extLst>
          </p:cNvPr>
          <p:cNvSpPr/>
          <p:nvPr/>
        </p:nvSpPr>
        <p:spPr>
          <a:xfrm>
            <a:off x="7027166" y="2677970"/>
            <a:ext cx="1388359" cy="307777"/>
          </a:xfrm>
          <a:prstGeom prst="rect">
            <a:avLst/>
          </a:prstGeom>
        </p:spPr>
        <p:txBody>
          <a:bodyPr wrap="square">
            <a:spAutoFit/>
          </a:bodyPr>
          <a:lstStyle/>
          <a:p>
            <a:pPr algn="ctr"/>
            <a:r>
              <a:rPr lang="en-US" sz="1400" dirty="0"/>
              <a:t>ORD</a:t>
            </a:r>
          </a:p>
        </p:txBody>
      </p:sp>
      <p:sp>
        <p:nvSpPr>
          <p:cNvPr id="102" name="Oval 101">
            <a:extLst>
              <a:ext uri="{FF2B5EF4-FFF2-40B4-BE49-F238E27FC236}">
                <a16:creationId xmlns:a16="http://schemas.microsoft.com/office/drawing/2014/main" id="{567D365F-97AF-4EA7-A9DE-8783F100D68E}"/>
              </a:ext>
            </a:extLst>
          </p:cNvPr>
          <p:cNvSpPr/>
          <p:nvPr/>
        </p:nvSpPr>
        <p:spPr>
          <a:xfrm>
            <a:off x="6835522" y="3686670"/>
            <a:ext cx="1375041" cy="1371600"/>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A95A1ED-8496-421E-97AB-3DCD61C30944}"/>
              </a:ext>
            </a:extLst>
          </p:cNvPr>
          <p:cNvSpPr/>
          <p:nvPr/>
        </p:nvSpPr>
        <p:spPr>
          <a:xfrm>
            <a:off x="6040580" y="5524289"/>
            <a:ext cx="1398827" cy="307777"/>
          </a:xfrm>
          <a:prstGeom prst="rect">
            <a:avLst/>
          </a:prstGeom>
        </p:spPr>
        <p:txBody>
          <a:bodyPr wrap="square">
            <a:spAutoFit/>
          </a:bodyPr>
          <a:lstStyle/>
          <a:p>
            <a:pPr algn="ctr"/>
            <a:r>
              <a:rPr lang="en-US" sz="1400" dirty="0"/>
              <a:t>OIT ITOPS</a:t>
            </a:r>
          </a:p>
        </p:txBody>
      </p:sp>
      <p:sp>
        <p:nvSpPr>
          <p:cNvPr id="104" name="Oval 103">
            <a:extLst>
              <a:ext uri="{FF2B5EF4-FFF2-40B4-BE49-F238E27FC236}">
                <a16:creationId xmlns:a16="http://schemas.microsoft.com/office/drawing/2014/main" id="{9807FDE0-85FB-40AF-9802-7FE43515D464}"/>
              </a:ext>
            </a:extLst>
          </p:cNvPr>
          <p:cNvSpPr/>
          <p:nvPr/>
        </p:nvSpPr>
        <p:spPr>
          <a:xfrm>
            <a:off x="6112091" y="5099191"/>
            <a:ext cx="1280160" cy="1200329"/>
          </a:xfrm>
          <a:prstGeom prst="ellipse">
            <a:avLst/>
          </a:prstGeom>
          <a:noFill/>
          <a:ln w="28575">
            <a:solidFill>
              <a:srgbClr val="BEF4E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9EF5ADD0-AFB6-4A99-835C-0BE461EDD3FB}"/>
              </a:ext>
            </a:extLst>
          </p:cNvPr>
          <p:cNvSpPr/>
          <p:nvPr/>
        </p:nvSpPr>
        <p:spPr>
          <a:xfrm>
            <a:off x="6801623" y="3648957"/>
            <a:ext cx="1455926" cy="1463040"/>
          </a:xfrm>
          <a:prstGeom prst="ellipse">
            <a:avLst/>
          </a:prstGeom>
          <a:noFill/>
          <a:ln w="1905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9EB93D66-C032-47AC-8254-86CEA41E25F0}"/>
              </a:ext>
            </a:extLst>
          </p:cNvPr>
          <p:cNvSpPr/>
          <p:nvPr/>
        </p:nvSpPr>
        <p:spPr>
          <a:xfrm>
            <a:off x="960182" y="3616313"/>
            <a:ext cx="1414982" cy="1423884"/>
          </a:xfrm>
          <a:prstGeom prst="ellipse">
            <a:avLst/>
          </a:prstGeom>
          <a:noFill/>
          <a:ln w="28575">
            <a:solidFill>
              <a:schemeClr val="accent3">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EC9A7B5-27C2-4A23-B23E-99CFC6FF93FE}"/>
              </a:ext>
            </a:extLst>
          </p:cNvPr>
          <p:cNvSpPr/>
          <p:nvPr/>
        </p:nvSpPr>
        <p:spPr>
          <a:xfrm>
            <a:off x="6977953" y="2123675"/>
            <a:ext cx="1463040" cy="1371600"/>
          </a:xfrm>
          <a:prstGeom prst="ellipse">
            <a:avLst/>
          </a:prstGeom>
          <a:noFill/>
          <a:ln w="28575">
            <a:solidFill>
              <a:schemeClr val="accent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5952FC3-6D70-438D-AF26-5E43E5212EBB}"/>
              </a:ext>
            </a:extLst>
          </p:cNvPr>
          <p:cNvSpPr/>
          <p:nvPr/>
        </p:nvSpPr>
        <p:spPr>
          <a:xfrm rot="17322590">
            <a:off x="4945713" y="4894693"/>
            <a:ext cx="659155" cy="230832"/>
          </a:xfrm>
          <a:prstGeom prst="rect">
            <a:avLst/>
          </a:prstGeom>
        </p:spPr>
        <p:txBody>
          <a:bodyPr wrap="none">
            <a:spAutoFit/>
          </a:bodyPr>
          <a:lstStyle/>
          <a:p>
            <a:r>
              <a:rPr lang="en-US" sz="900" b="1" dirty="0"/>
              <a:t>Approved</a:t>
            </a:r>
            <a:endParaRPr lang="en-US" sz="900" dirty="0"/>
          </a:p>
        </p:txBody>
      </p:sp>
      <p:sp>
        <p:nvSpPr>
          <p:cNvPr id="109" name="Rectangle 108">
            <a:extLst>
              <a:ext uri="{FF2B5EF4-FFF2-40B4-BE49-F238E27FC236}">
                <a16:creationId xmlns:a16="http://schemas.microsoft.com/office/drawing/2014/main" id="{A898AD33-43FE-4310-9C04-21FC9C932D87}"/>
              </a:ext>
            </a:extLst>
          </p:cNvPr>
          <p:cNvSpPr/>
          <p:nvPr/>
        </p:nvSpPr>
        <p:spPr>
          <a:xfrm>
            <a:off x="6841794" y="4270824"/>
            <a:ext cx="1398827" cy="307777"/>
          </a:xfrm>
          <a:prstGeom prst="rect">
            <a:avLst/>
          </a:prstGeom>
        </p:spPr>
        <p:txBody>
          <a:bodyPr wrap="square">
            <a:spAutoFit/>
          </a:bodyPr>
          <a:lstStyle/>
          <a:p>
            <a:pPr algn="ctr"/>
            <a:r>
              <a:rPr lang="en-US" sz="1400" dirty="0"/>
              <a:t>ORPP&amp;E</a:t>
            </a:r>
          </a:p>
        </p:txBody>
      </p:sp>
      <p:grpSp>
        <p:nvGrpSpPr>
          <p:cNvPr id="3" name="Group 2">
            <a:extLst>
              <a:ext uri="{FF2B5EF4-FFF2-40B4-BE49-F238E27FC236}">
                <a16:creationId xmlns:a16="http://schemas.microsoft.com/office/drawing/2014/main" id="{CFBF85FA-346E-4531-8F66-A556C1AC60F6}"/>
              </a:ext>
            </a:extLst>
          </p:cNvPr>
          <p:cNvGrpSpPr/>
          <p:nvPr/>
        </p:nvGrpSpPr>
        <p:grpSpPr>
          <a:xfrm>
            <a:off x="1892532" y="1125816"/>
            <a:ext cx="1301113" cy="985817"/>
            <a:chOff x="1778442" y="5216077"/>
            <a:chExt cx="1301113" cy="985817"/>
          </a:xfrm>
        </p:grpSpPr>
        <p:sp>
          <p:nvSpPr>
            <p:cNvPr id="97" name="Oval 96">
              <a:extLst>
                <a:ext uri="{FF2B5EF4-FFF2-40B4-BE49-F238E27FC236}">
                  <a16:creationId xmlns:a16="http://schemas.microsoft.com/office/drawing/2014/main" id="{94A4DD1B-4998-4545-A706-415946DC5BDB}"/>
                </a:ext>
              </a:extLst>
            </p:cNvPr>
            <p:cNvSpPr/>
            <p:nvPr/>
          </p:nvSpPr>
          <p:spPr>
            <a:xfrm>
              <a:off x="1906950" y="5216077"/>
              <a:ext cx="1044099" cy="985817"/>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8C8F067-CA41-49F9-871A-14C6E6DD480D}"/>
                </a:ext>
              </a:extLst>
            </p:cNvPr>
            <p:cNvSpPr/>
            <p:nvPr/>
          </p:nvSpPr>
          <p:spPr>
            <a:xfrm>
              <a:off x="1778442" y="5535120"/>
              <a:ext cx="1301113" cy="307777"/>
            </a:xfrm>
            <a:prstGeom prst="rect">
              <a:avLst/>
            </a:prstGeom>
          </p:spPr>
          <p:txBody>
            <a:bodyPr wrap="square">
              <a:spAutoFit/>
            </a:bodyPr>
            <a:lstStyle/>
            <a:p>
              <a:pPr algn="ctr"/>
              <a:r>
                <a:rPr lang="en-US" sz="1400" dirty="0"/>
                <a:t>ORO</a:t>
              </a:r>
            </a:p>
          </p:txBody>
        </p:sp>
      </p:grpSp>
      <p:sp>
        <p:nvSpPr>
          <p:cNvPr id="110" name="Oval 109">
            <a:extLst>
              <a:ext uri="{FF2B5EF4-FFF2-40B4-BE49-F238E27FC236}">
                <a16:creationId xmlns:a16="http://schemas.microsoft.com/office/drawing/2014/main" id="{7FCDBB76-D599-4AD8-9C12-00C21F4B579E}"/>
              </a:ext>
            </a:extLst>
          </p:cNvPr>
          <p:cNvSpPr/>
          <p:nvPr/>
        </p:nvSpPr>
        <p:spPr>
          <a:xfrm>
            <a:off x="6238991" y="1060575"/>
            <a:ext cx="1097280" cy="1097280"/>
          </a:xfrm>
          <a:prstGeom prst="ellipse">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E44CA14-B4A8-478D-A5F6-2761FB11A49A}"/>
              </a:ext>
            </a:extLst>
          </p:cNvPr>
          <p:cNvSpPr/>
          <p:nvPr/>
        </p:nvSpPr>
        <p:spPr>
          <a:xfrm>
            <a:off x="6230037" y="1465925"/>
            <a:ext cx="1097280" cy="307777"/>
          </a:xfrm>
          <a:prstGeom prst="rect">
            <a:avLst/>
          </a:prstGeom>
        </p:spPr>
        <p:txBody>
          <a:bodyPr wrap="square">
            <a:spAutoFit/>
          </a:bodyPr>
          <a:lstStyle/>
          <a:p>
            <a:pPr algn="ctr"/>
            <a:r>
              <a:rPr lang="en-US" sz="1400" dirty="0"/>
              <a:t>OGC</a:t>
            </a:r>
          </a:p>
        </p:txBody>
      </p:sp>
      <p:sp>
        <p:nvSpPr>
          <p:cNvPr id="112" name="Oval 111">
            <a:extLst>
              <a:ext uri="{FF2B5EF4-FFF2-40B4-BE49-F238E27FC236}">
                <a16:creationId xmlns:a16="http://schemas.microsoft.com/office/drawing/2014/main" id="{72AA11C1-D336-469C-B9F0-A5EF01D90113}"/>
              </a:ext>
            </a:extLst>
          </p:cNvPr>
          <p:cNvSpPr/>
          <p:nvPr/>
        </p:nvSpPr>
        <p:spPr>
          <a:xfrm>
            <a:off x="6184230" y="1019087"/>
            <a:ext cx="1197864" cy="1200329"/>
          </a:xfrm>
          <a:prstGeom prst="ellipse">
            <a:avLst/>
          </a:prstGeom>
          <a:noFill/>
          <a:ln w="28575">
            <a:solidFill>
              <a:schemeClr val="accent3">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1216C92-1B1F-4C66-9567-68DB006E9CCF}"/>
              </a:ext>
            </a:extLst>
          </p:cNvPr>
          <p:cNvSpPr/>
          <p:nvPr/>
        </p:nvSpPr>
        <p:spPr>
          <a:xfrm>
            <a:off x="1751749" y="5129833"/>
            <a:ext cx="1280160" cy="1280160"/>
          </a:xfrm>
          <a:prstGeom prst="ellipse">
            <a:avLst/>
          </a:prstGeom>
          <a:solidFill>
            <a:srgbClr val="BEF4EB"/>
          </a:solidFill>
          <a:ln>
            <a:solidFill>
              <a:srgbClr val="BEF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24A20DF2-8BA0-4991-9B4F-47B84D14035F}"/>
              </a:ext>
            </a:extLst>
          </p:cNvPr>
          <p:cNvSpPr/>
          <p:nvPr/>
        </p:nvSpPr>
        <p:spPr>
          <a:xfrm>
            <a:off x="960182" y="4009214"/>
            <a:ext cx="1398827" cy="523220"/>
          </a:xfrm>
          <a:prstGeom prst="rect">
            <a:avLst/>
          </a:prstGeom>
        </p:spPr>
        <p:txBody>
          <a:bodyPr wrap="square">
            <a:spAutoFit/>
          </a:bodyPr>
          <a:lstStyle/>
          <a:p>
            <a:pPr algn="ctr"/>
            <a:r>
              <a:rPr lang="en-US" sz="1400" dirty="0"/>
              <a:t>Principal Investigator (PI)</a:t>
            </a:r>
          </a:p>
        </p:txBody>
      </p:sp>
      <p:sp>
        <p:nvSpPr>
          <p:cNvPr id="115" name="Oval 114">
            <a:extLst>
              <a:ext uri="{FF2B5EF4-FFF2-40B4-BE49-F238E27FC236}">
                <a16:creationId xmlns:a16="http://schemas.microsoft.com/office/drawing/2014/main" id="{777AFA0F-1CFF-4C80-9895-C5BF3966CB7A}"/>
              </a:ext>
            </a:extLst>
          </p:cNvPr>
          <p:cNvSpPr/>
          <p:nvPr/>
        </p:nvSpPr>
        <p:spPr>
          <a:xfrm>
            <a:off x="1704593" y="5079314"/>
            <a:ext cx="1371600" cy="1371600"/>
          </a:xfrm>
          <a:prstGeom prst="ellipse">
            <a:avLst/>
          </a:prstGeom>
          <a:noFill/>
          <a:ln w="28575">
            <a:solidFill>
              <a:srgbClr val="BEF4E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ED355DEB-4CB0-46F4-B84D-EDAFBC094B6E}"/>
              </a:ext>
            </a:extLst>
          </p:cNvPr>
          <p:cNvSpPr/>
          <p:nvPr/>
        </p:nvSpPr>
        <p:spPr>
          <a:xfrm>
            <a:off x="1772013" y="5611001"/>
            <a:ext cx="1259896" cy="307777"/>
          </a:xfrm>
          <a:prstGeom prst="rect">
            <a:avLst/>
          </a:prstGeom>
        </p:spPr>
        <p:txBody>
          <a:bodyPr wrap="square">
            <a:spAutoFit/>
          </a:bodyPr>
          <a:lstStyle/>
          <a:p>
            <a:pPr algn="ctr"/>
            <a:r>
              <a:rPr lang="en-US" sz="1400" dirty="0"/>
              <a:t>ISSO</a:t>
            </a:r>
          </a:p>
        </p:txBody>
      </p:sp>
    </p:spTree>
    <p:extLst>
      <p:ext uri="{BB962C8B-B14F-4D97-AF65-F5344CB8AC3E}">
        <p14:creationId xmlns:p14="http://schemas.microsoft.com/office/powerpoint/2010/main" val="156779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613475C-2E50-4520-A405-EF896C76C3A9}"/>
              </a:ext>
            </a:extLst>
          </p:cNvPr>
          <p:cNvSpPr>
            <a:spLocks noGrp="1"/>
          </p:cNvSpPr>
          <p:nvPr>
            <p:ph type="sldNum" sz="quarter" idx="10"/>
          </p:nvPr>
        </p:nvSpPr>
        <p:spPr>
          <a:xfrm>
            <a:off x="241299" y="6356350"/>
            <a:ext cx="1926608"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573346A-FCA4-684E-8D18-26E8324063ED}"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00ACF57-CBED-46A4-A139-86ABEF7CDD2E}"/>
              </a:ext>
            </a:extLst>
          </p:cNvPr>
          <p:cNvSpPr>
            <a:spLocks noGrp="1"/>
          </p:cNvSpPr>
          <p:nvPr>
            <p:ph type="title"/>
          </p:nvPr>
        </p:nvSpPr>
        <p:spPr>
          <a:xfrm>
            <a:off x="2403481" y="2353641"/>
            <a:ext cx="4337037" cy="2150719"/>
          </a:xfrm>
          <a:noFill/>
        </p:spPr>
        <p:txBody>
          <a:bodyPr vert="horz" lIns="91440" tIns="45720" rIns="91440" bIns="45720" rtlCol="0" anchor="ctr">
            <a:normAutofit/>
          </a:bodyPr>
          <a:lstStyle/>
          <a:p>
            <a:r>
              <a:rPr lang="en-US" sz="3100" kern="1200" dirty="0">
                <a:solidFill>
                  <a:srgbClr val="080808"/>
                </a:solidFill>
                <a:latin typeface="+mj-lt"/>
                <a:ea typeface="+mj-ea"/>
                <a:cs typeface="+mj-cs"/>
              </a:rPr>
              <a:t>Poll Questions!</a:t>
            </a:r>
          </a:p>
        </p:txBody>
      </p:sp>
      <p:sp>
        <p:nvSpPr>
          <p:cNvPr id="28" name="Freeform: Shape 27">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821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07A-9D96-4C49-B584-200931C3D719}"/>
              </a:ext>
            </a:extLst>
          </p:cNvPr>
          <p:cNvSpPr>
            <a:spLocks noGrp="1"/>
          </p:cNvSpPr>
          <p:nvPr>
            <p:ph type="title"/>
          </p:nvPr>
        </p:nvSpPr>
        <p:spPr/>
        <p:txBody>
          <a:bodyPr/>
          <a:lstStyle/>
          <a:p>
            <a:r>
              <a:rPr lang="en-US" sz="2800" dirty="0">
                <a:solidFill>
                  <a:srgbClr val="080808"/>
                </a:solidFill>
                <a:latin typeface="+mj-lt"/>
                <a:ea typeface="+mj-ea"/>
                <a:cs typeface="+mj-cs"/>
              </a:rPr>
              <a:t>Poll Question 1</a:t>
            </a:r>
            <a:endParaRPr lang="en-US" dirty="0"/>
          </a:p>
        </p:txBody>
      </p:sp>
      <p:sp>
        <p:nvSpPr>
          <p:cNvPr id="3" name="Content Placeholder 2">
            <a:extLst>
              <a:ext uri="{FF2B5EF4-FFF2-40B4-BE49-F238E27FC236}">
                <a16:creationId xmlns:a16="http://schemas.microsoft.com/office/drawing/2014/main" id="{E048AB21-081E-446D-B66A-D320118E04CA}"/>
              </a:ext>
            </a:extLst>
          </p:cNvPr>
          <p:cNvSpPr>
            <a:spLocks noGrp="1"/>
          </p:cNvSpPr>
          <p:nvPr>
            <p:ph idx="1"/>
          </p:nvPr>
        </p:nvSpPr>
        <p:spPr/>
        <p:txBody>
          <a:bodyPr/>
          <a:lstStyle/>
          <a:p>
            <a:r>
              <a:rPr lang="en-US" sz="2400" dirty="0"/>
              <a:t>Select the primary benefit(s) of the new </a:t>
            </a:r>
            <a:r>
              <a:rPr lang="en-US" sz="2400" b="1" dirty="0"/>
              <a:t>OIS RSD VHA Regulatory Research Cybersecurity Guidance Request Process &amp; Intake Portal</a:t>
            </a:r>
          </a:p>
          <a:p>
            <a:endParaRPr lang="en-US" dirty="0"/>
          </a:p>
        </p:txBody>
      </p:sp>
      <p:sp>
        <p:nvSpPr>
          <p:cNvPr id="4" name="Slide Number Placeholder 3">
            <a:extLst>
              <a:ext uri="{FF2B5EF4-FFF2-40B4-BE49-F238E27FC236}">
                <a16:creationId xmlns:a16="http://schemas.microsoft.com/office/drawing/2014/main" id="{EAA6ECE6-342D-4964-A22A-2D44EF801B68}"/>
              </a:ext>
            </a:extLst>
          </p:cNvPr>
          <p:cNvSpPr>
            <a:spLocks noGrp="1"/>
          </p:cNvSpPr>
          <p:nvPr>
            <p:ph type="sldNum" sz="quarter" idx="12"/>
          </p:nvPr>
        </p:nvSpPr>
        <p:spPr/>
        <p:txBody>
          <a:bodyPr/>
          <a:lstStyle/>
          <a:p>
            <a:fld id="{E573346A-FCA4-684E-8D18-26E8324063ED}" type="slidenum">
              <a:rPr lang="en-US" smtClean="0"/>
              <a:t>9</a:t>
            </a:fld>
            <a:endParaRPr lang="en-US" dirty="0"/>
          </a:p>
        </p:txBody>
      </p:sp>
      <p:sp>
        <p:nvSpPr>
          <p:cNvPr id="5" name="Title 4">
            <a:extLst>
              <a:ext uri="{FF2B5EF4-FFF2-40B4-BE49-F238E27FC236}">
                <a16:creationId xmlns:a16="http://schemas.microsoft.com/office/drawing/2014/main" id="{877ED622-3315-422A-8C62-56288EC21F85}"/>
              </a:ext>
            </a:extLst>
          </p:cNvPr>
          <p:cNvSpPr txBox="1">
            <a:spLocks/>
          </p:cNvSpPr>
          <p:nvPr/>
        </p:nvSpPr>
        <p:spPr>
          <a:xfrm>
            <a:off x="1956647" y="721360"/>
            <a:ext cx="4337037" cy="116691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800" b="1" i="0" kern="1200" baseline="0">
                <a:solidFill>
                  <a:srgbClr val="1F1F1F"/>
                </a:solidFill>
                <a:latin typeface="Calibri" charset="0"/>
                <a:ea typeface="Calibri" charset="0"/>
                <a:cs typeface="Calibri" charset="0"/>
              </a:defRPr>
            </a:lvl1pPr>
          </a:lstStyle>
          <a:p>
            <a:endParaRPr lang="en-US" sz="3100" dirty="0">
              <a:solidFill>
                <a:srgbClr val="080808"/>
              </a:solidFill>
              <a:latin typeface="+mj-lt"/>
              <a:ea typeface="+mj-ea"/>
              <a:cs typeface="+mj-cs"/>
            </a:endParaRPr>
          </a:p>
        </p:txBody>
      </p:sp>
      <p:sp>
        <p:nvSpPr>
          <p:cNvPr id="6" name="TextBox 5">
            <a:extLst>
              <a:ext uri="{FF2B5EF4-FFF2-40B4-BE49-F238E27FC236}">
                <a16:creationId xmlns:a16="http://schemas.microsoft.com/office/drawing/2014/main" id="{A22DC23F-1F37-4082-AD6A-C816A69362A3}"/>
              </a:ext>
            </a:extLst>
          </p:cNvPr>
          <p:cNvSpPr txBox="1"/>
          <p:nvPr/>
        </p:nvSpPr>
        <p:spPr>
          <a:xfrm>
            <a:off x="1804712" y="3215404"/>
            <a:ext cx="5681938" cy="2062103"/>
          </a:xfrm>
          <a:prstGeom prst="rect">
            <a:avLst/>
          </a:prstGeom>
          <a:noFill/>
        </p:spPr>
        <p:txBody>
          <a:bodyPr wrap="square" rtlCol="0">
            <a:spAutoFit/>
          </a:bodyPr>
          <a:lstStyle/>
          <a:p>
            <a:pPr marL="0" indent="0" algn="ctr">
              <a:buNone/>
            </a:pPr>
            <a:r>
              <a:rPr lang="en-US" sz="2200" dirty="0"/>
              <a:t>Please answer the poll question when it appears on the right-hand side of your screen. </a:t>
            </a:r>
          </a:p>
          <a:p>
            <a:pPr marL="0" indent="0" algn="ctr">
              <a:buNone/>
            </a:pPr>
            <a:endParaRPr lang="en-US" sz="2200" dirty="0"/>
          </a:p>
          <a:p>
            <a:pPr marL="0" indent="0" algn="ctr">
              <a:buNone/>
            </a:pPr>
            <a:r>
              <a:rPr lang="en-US" sz="2200" dirty="0"/>
              <a:t>Then click the </a:t>
            </a:r>
            <a:r>
              <a:rPr lang="en-US" sz="2200" b="1" u="sng" dirty="0"/>
              <a:t>“Submit” </a:t>
            </a:r>
            <a:r>
              <a:rPr lang="en-US" sz="2200" dirty="0"/>
              <a:t>button located in the lower right-hand corner</a:t>
            </a:r>
          </a:p>
          <a:p>
            <a:pPr algn="ctr"/>
            <a:endParaRPr lang="en-US" dirty="0"/>
          </a:p>
        </p:txBody>
      </p:sp>
    </p:spTree>
    <p:extLst>
      <p:ext uri="{BB962C8B-B14F-4D97-AF65-F5344CB8AC3E}">
        <p14:creationId xmlns:p14="http://schemas.microsoft.com/office/powerpoint/2010/main" val="3642710207"/>
      </p:ext>
    </p:extLst>
  </p:cSld>
  <p:clrMapOvr>
    <a:masterClrMapping/>
  </p:clrMapOvr>
</p:sld>
</file>

<file path=ppt/theme/theme1.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7" ma:contentTypeDescription="Create a new document." ma:contentTypeScope="" ma:versionID="6108ce84cded1af1e750244da0ba69a7">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9eef8a0d4140b03f30e5f6db0a9a6c63"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56283-CDA7-41F1-983E-CEED3CADADD1}">
  <ds:schemaRefs>
    <ds:schemaRef ds:uri="http://purl.org/dc/terms/"/>
    <ds:schemaRef ds:uri="b3b97a4c-43ac-46e7-9970-904f1e1efc09"/>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http://schemas.microsoft.com/sharepoint/v3"/>
    <ds:schemaRef ds:uri="http://schemas.openxmlformats.org/package/2006/metadata/core-properties"/>
    <ds:schemaRef ds:uri="77dce447-0566-47ff-8c07-c9b85fda5322"/>
    <ds:schemaRef ds:uri="http://www.w3.org/XML/1998/namespace"/>
  </ds:schemaRefs>
</ds:datastoreItem>
</file>

<file path=customXml/itemProps2.xml><?xml version="1.0" encoding="utf-8"?>
<ds:datastoreItem xmlns:ds="http://schemas.openxmlformats.org/officeDocument/2006/customXml" ds:itemID="{E0BA5843-2FE3-49F1-AA50-19663498F1AC}">
  <ds:schemaRefs>
    <ds:schemaRef ds:uri="http://schemas.microsoft.com/sharepoint/v3/contenttype/forms"/>
  </ds:schemaRefs>
</ds:datastoreItem>
</file>

<file path=customXml/itemProps3.xml><?xml version="1.0" encoding="utf-8"?>
<ds:datastoreItem xmlns:ds="http://schemas.openxmlformats.org/officeDocument/2006/customXml" ds:itemID="{4CCF00A3-8129-4FC7-A0B7-8042D63F4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2463</Words>
  <Application>Microsoft Office PowerPoint</Application>
  <PresentationFormat>On-screen Show (4:3)</PresentationFormat>
  <Paragraphs>268</Paragraphs>
  <Slides>32</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.AppleSystemUIFont</vt:lpstr>
      <vt:lpstr>-apple-system</vt:lpstr>
      <vt:lpstr>Arial</vt:lpstr>
      <vt:lpstr>Bradley Hand ITC</vt:lpstr>
      <vt:lpstr>Calibri</vt:lpstr>
      <vt:lpstr>Calibri Light</vt:lpstr>
      <vt:lpstr>CambriaMath</vt:lpstr>
      <vt:lpstr>ciscosansttregular</vt:lpstr>
      <vt:lpstr>Segoe UI Light</vt:lpstr>
      <vt:lpstr>Wingdings</vt:lpstr>
      <vt:lpstr>OI&amp;T PPT Layout</vt:lpstr>
      <vt:lpstr>Office Theme</vt:lpstr>
      <vt:lpstr>Webinar  Housekeeping</vt:lpstr>
      <vt:lpstr>OIS RSD VHA Regulatory Research Cybersecurity Guidance Request Process &amp; Intake Portal Role-Base research stakeholder tRAINING</vt:lpstr>
      <vt:lpstr>Mission and Vision</vt:lpstr>
      <vt:lpstr>Objectives</vt:lpstr>
      <vt:lpstr>Business and Security Drivers | Benefits</vt:lpstr>
      <vt:lpstr>Targeted Stakeholders/Customers</vt:lpstr>
      <vt:lpstr>Key Collaborators</vt:lpstr>
      <vt:lpstr>Poll Questions!</vt:lpstr>
      <vt:lpstr>Poll Question 1</vt:lpstr>
      <vt:lpstr>ANSWER</vt:lpstr>
      <vt:lpstr>Poll Question 2</vt:lpstr>
      <vt:lpstr>ANSWER</vt:lpstr>
      <vt:lpstr>Request Service Types</vt:lpstr>
      <vt:lpstr>Use Cases | Cybersecurity/Information Policy Guidance</vt:lpstr>
      <vt:lpstr>Use Cases | Security Consultation/Review</vt:lpstr>
      <vt:lpstr>Use Cases | Electronic Data Transmission Review</vt:lpstr>
      <vt:lpstr>Use Cases | Research Agreement Review</vt:lpstr>
      <vt:lpstr>Poll Questions!</vt:lpstr>
      <vt:lpstr>Poll Question 3</vt:lpstr>
      <vt:lpstr>ANSWER</vt:lpstr>
      <vt:lpstr>Poll Question 4</vt:lpstr>
      <vt:lpstr>ANSWER</vt:lpstr>
      <vt:lpstr>Process Workflow (SLA)</vt:lpstr>
      <vt:lpstr>DEMO: OIS RSD SharePoint Portal</vt:lpstr>
      <vt:lpstr>DEMO: ServiceNow Portal</vt:lpstr>
      <vt:lpstr>Frequently Asked Questions (FAQ)</vt:lpstr>
      <vt:lpstr>Last Poll Question</vt:lpstr>
      <vt:lpstr>Poll Question 5</vt:lpstr>
      <vt:lpstr>ANSWER</vt:lpstr>
      <vt:lpstr>References</vt:lpstr>
      <vt:lpstr>Availability of Recording</vt:lpstr>
      <vt:lpstr>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OIS RSD VHA Regulatory Research Cybersecurity Guidance Request Process &amp; Intake Portal Role-Base research stakeholder training</dc:title>
  <dc:subject>OIS RSD VHA Regulatory Research Cybersecurity Guidance Request Process &amp; Intake Portal Role-Base research stakeholder training</dc:subject>
  <dc:creator/>
  <cp:keywords>OIS RSD VHA Regulatory Research Cybersecurity Guidance Request Process &amp; Intake Portal Role-Base research stakeholder training</cp:keywords>
  <cp:lastModifiedBy/>
  <cp:revision>1</cp:revision>
  <dcterms:created xsi:type="dcterms:W3CDTF">2020-12-16T20:18:05Z</dcterms:created>
  <dcterms:modified xsi:type="dcterms:W3CDTF">2021-10-25T13:33:36Z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